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7" r:id="rId2"/>
    <p:sldId id="256" r:id="rId3"/>
    <p:sldId id="288" r:id="rId4"/>
    <p:sldId id="289" r:id="rId5"/>
    <p:sldId id="290" r:id="rId6"/>
    <p:sldId id="291" r:id="rId7"/>
    <p:sldId id="292" r:id="rId8"/>
    <p:sldId id="293" r:id="rId9"/>
    <p:sldId id="286" r:id="rId10"/>
    <p:sldId id="294" r:id="rId11"/>
    <p:sldId id="273" r:id="rId12"/>
    <p:sldId id="296" r:id="rId13"/>
    <p:sldId id="295" r:id="rId14"/>
    <p:sldId id="297" r:id="rId15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abinet4" initials="K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  <a:srgbClr val="800000"/>
    <a:srgbClr val="0C788E"/>
    <a:srgbClr val="006666"/>
    <a:srgbClr val="660033"/>
    <a:srgbClr val="008080"/>
    <a:srgbClr val="336699"/>
    <a:srgbClr val="422C16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78" autoAdjust="0"/>
    <p:restoredTop sz="94652" autoAdjust="0"/>
  </p:normalViewPr>
  <p:slideViewPr>
    <p:cSldViewPr>
      <p:cViewPr varScale="1">
        <p:scale>
          <a:sx n="70" d="100"/>
          <a:sy n="70" d="100"/>
        </p:scale>
        <p:origin x="-115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2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Лист1!$A$2:$A$4</c:f>
              <c:strCache>
                <c:ptCount val="3"/>
                <c:pt idx="0">
                  <c:v>ДА</c:v>
                </c:pt>
                <c:pt idx="1">
                  <c:v>НЕТ</c:v>
                </c:pt>
                <c:pt idx="2">
                  <c:v>ЗАТРУДНЯЮСЬ ОТВЕТИТЬ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0.56000000000000005</c:v>
                </c:pt>
                <c:pt idx="1">
                  <c:v>0.19</c:v>
                </c:pt>
                <c:pt idx="2">
                  <c:v>0.25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9A26D4-A66A-4CF9-B1B6-4444A606D9DD}" type="doc">
      <dgm:prSet loTypeId="urn:microsoft.com/office/officeart/2005/8/layout/vList3" loCatId="list" qsTypeId="urn:microsoft.com/office/officeart/2005/8/quickstyle/simple1" qsCatId="simple" csTypeId="urn:microsoft.com/office/officeart/2005/8/colors/colorful4" csCatId="colorful" phldr="1"/>
      <dgm:spPr/>
    </dgm:pt>
    <dgm:pt modelId="{55E4D6AA-8DA8-4963-BA4C-5CB664DFC139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Проблемы</a:t>
          </a:r>
          <a:endParaRPr lang="ru-RU" sz="16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BCFDFCB-70BF-4C8D-83C7-71B9202E5012}" type="parTrans" cxnId="{FF207953-F721-431B-B4C7-041AE6060374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97535095-7AA4-4A0B-A1FD-D99D7A88C4AB}" type="sibTrans" cxnId="{FF207953-F721-431B-B4C7-041AE6060374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E6E67C80-0672-4A84-9E25-927F9CCAE28B}">
      <dgm:prSet phldrT="[Текст]"/>
      <dgm:spPr>
        <a:solidFill>
          <a:srgbClr val="CCCCFF"/>
        </a:solidFill>
      </dgm:spPr>
      <dgm:t>
        <a:bodyPr/>
        <a:lstStyle/>
        <a:p>
          <a:r>
            <a:rPr lang="ru-RU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Низкий уровень  воспитательного потенциала  родителей</a:t>
          </a:r>
          <a:endParaRPr lang="ru-RU" b="1" i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A3DC71-8B3A-4C6D-BEE8-E49C76475779}" type="parTrans" cxnId="{9AD70426-052F-47F3-9DED-44B9D95A26A7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C7029777-4D76-4D78-BECD-A7295F54D48C}" type="sibTrans" cxnId="{9AD70426-052F-47F3-9DED-44B9D95A26A7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E4FCCC7A-722D-4D39-AB6A-9FB081AD3747}">
      <dgm:prSet phldrT="[Текст]"/>
      <dgm:spPr>
        <a:solidFill>
          <a:srgbClr val="CCCCFF"/>
        </a:solidFill>
      </dgm:spPr>
      <dgm:t>
        <a:bodyPr/>
        <a:lstStyle/>
        <a:p>
          <a:r>
            <a:rPr lang="ru-RU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Многонациональный состав учащихся</a:t>
          </a:r>
          <a:endParaRPr lang="ru-RU" b="1" i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A002DF-52A1-40A1-BB76-3282D902C3DE}" type="parTrans" cxnId="{33567471-B8F5-4BCA-8A65-C6A414706176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2B511889-F82A-4C39-8C7F-A35381B5F3F1}" type="sibTrans" cxnId="{33567471-B8F5-4BCA-8A65-C6A414706176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C55897F8-6302-4E79-97EB-08349E91D81B}">
      <dgm:prSet phldrT="[Текст]"/>
      <dgm:spPr>
        <a:solidFill>
          <a:srgbClr val="CCCCFF"/>
        </a:solidFill>
      </dgm:spPr>
      <dgm:t>
        <a:bodyPr/>
        <a:lstStyle/>
        <a:p>
          <a:r>
            <a:rPr lang="ru-RU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Увеличение числа учащихся, </a:t>
          </a:r>
          <a:r>
            <a:rPr lang="ru-RU" b="1" i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слабовладеющих</a:t>
          </a:r>
          <a:r>
            <a:rPr lang="ru-RU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русским языком</a:t>
          </a:r>
          <a:endParaRPr lang="ru-RU" b="1" i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10DD2F3-C354-45E1-8113-D745B9ABB262}" type="parTrans" cxnId="{2A70CC9A-0A96-41B2-B549-BB413F499F76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DFFC7587-CA36-4987-8D5C-099B9D46114D}" type="sibTrans" cxnId="{2A70CC9A-0A96-41B2-B549-BB413F499F76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920910E1-A503-4D41-99E1-738584ED2552}">
      <dgm:prSet phldrT="[Текст]"/>
      <dgm:spPr>
        <a:solidFill>
          <a:srgbClr val="CCCCFF"/>
        </a:solidFill>
      </dgm:spPr>
      <dgm:t>
        <a:bodyPr/>
        <a:lstStyle/>
        <a:p>
          <a:r>
            <a:rPr lang="ru-RU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Миграция семей учащихся</a:t>
          </a:r>
          <a:endParaRPr lang="ru-RU" b="1" i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EE3784-B1F6-4A5A-A3CB-A9B04C7F9A1B}" type="parTrans" cxnId="{9DBE6D37-53C3-442F-B02B-A585ECD76A54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631C21F3-F577-4227-AC54-58799F532CB6}" type="sibTrans" cxnId="{9DBE6D37-53C3-442F-B02B-A585ECD76A54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AB0E34A9-9CF7-46C4-A44D-0ED5A1ECB81F}" type="pres">
      <dgm:prSet presAssocID="{959A26D4-A66A-4CF9-B1B6-4444A606D9DD}" presName="linearFlow" presStyleCnt="0">
        <dgm:presLayoutVars>
          <dgm:dir/>
          <dgm:resizeHandles val="exact"/>
        </dgm:presLayoutVars>
      </dgm:prSet>
      <dgm:spPr/>
    </dgm:pt>
    <dgm:pt modelId="{5581790F-00FD-4C90-87C0-9A555E44D3DA}" type="pres">
      <dgm:prSet presAssocID="{55E4D6AA-8DA8-4963-BA4C-5CB664DFC139}" presName="composite" presStyleCnt="0"/>
      <dgm:spPr/>
    </dgm:pt>
    <dgm:pt modelId="{BA1F155A-1025-459E-9EB2-2A311BA7B65F}" type="pres">
      <dgm:prSet presAssocID="{55E4D6AA-8DA8-4963-BA4C-5CB664DFC139}" presName="imgShp" presStyleLbl="fgImgPlace1" presStyleIdx="0" presStyleCnt="5" custAng="10800000" custFlipVert="1" custFlipHor="1" custScaleX="198865" custScaleY="162843" custLinFactNeighborX="-25202" custLinFactNeighborY="487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4000" b="-24000"/>
          </a:stretch>
        </a:blipFill>
      </dgm:spPr>
    </dgm:pt>
    <dgm:pt modelId="{02FAEADF-19B8-4DE8-920A-089815B42990}" type="pres">
      <dgm:prSet presAssocID="{55E4D6AA-8DA8-4963-BA4C-5CB664DFC139}" presName="txShp" presStyleLbl="node1" presStyleIdx="0" presStyleCnt="5" custScaleX="138333" custLinFactNeighborX="-11283" custLinFactNeighborY="232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6DCF36-A656-4F1D-A599-A1231ED19BBF}" type="pres">
      <dgm:prSet presAssocID="{97535095-7AA4-4A0B-A1FD-D99D7A88C4AB}" presName="spacing" presStyleCnt="0"/>
      <dgm:spPr/>
    </dgm:pt>
    <dgm:pt modelId="{C94B9288-BEC4-4FA3-AF07-840B3503DB20}" type="pres">
      <dgm:prSet presAssocID="{E6E67C80-0672-4A84-9E25-927F9CCAE28B}" presName="composite" presStyleCnt="0"/>
      <dgm:spPr/>
    </dgm:pt>
    <dgm:pt modelId="{85C455D8-386B-48CB-BABA-EB700470A818}" type="pres">
      <dgm:prSet presAssocID="{E6E67C80-0672-4A84-9E25-927F9CCAE28B}" presName="imgShp" presStyleLbl="fgImgPlace1" presStyleIdx="1" presStyleCnt="5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</dgm:spPr>
    </dgm:pt>
    <dgm:pt modelId="{CB14AFC5-4806-49C7-8E8C-EE4DC1E1C5BA}" type="pres">
      <dgm:prSet presAssocID="{E6E67C80-0672-4A84-9E25-927F9CCAE28B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53AC3A-62A6-4DAB-9F2B-C87104682BB3}" type="pres">
      <dgm:prSet presAssocID="{C7029777-4D76-4D78-BECD-A7295F54D48C}" presName="spacing" presStyleCnt="0"/>
      <dgm:spPr/>
    </dgm:pt>
    <dgm:pt modelId="{8A0D6857-B63D-49BA-B1E3-D97A14B25F27}" type="pres">
      <dgm:prSet presAssocID="{E4FCCC7A-722D-4D39-AB6A-9FB081AD3747}" presName="composite" presStyleCnt="0"/>
      <dgm:spPr/>
    </dgm:pt>
    <dgm:pt modelId="{C8BA7CB1-0738-4E73-AF68-085A4DBBB71A}" type="pres">
      <dgm:prSet presAssocID="{E4FCCC7A-722D-4D39-AB6A-9FB081AD3747}" presName="imgShp" presStyleLbl="fgImgPlace1" presStyleIdx="2" presStyleCnt="5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</dgm:spPr>
    </dgm:pt>
    <dgm:pt modelId="{88D3573D-26E9-49B8-91A8-385C976F518B}" type="pres">
      <dgm:prSet presAssocID="{E4FCCC7A-722D-4D39-AB6A-9FB081AD3747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22BD81-9675-4F6E-B5D8-405AD91C92DB}" type="pres">
      <dgm:prSet presAssocID="{2B511889-F82A-4C39-8C7F-A35381B5F3F1}" presName="spacing" presStyleCnt="0"/>
      <dgm:spPr/>
    </dgm:pt>
    <dgm:pt modelId="{E5B0BE0C-7522-4449-8B41-4E6EAB1B5F5C}" type="pres">
      <dgm:prSet presAssocID="{920910E1-A503-4D41-99E1-738584ED2552}" presName="composite" presStyleCnt="0"/>
      <dgm:spPr/>
    </dgm:pt>
    <dgm:pt modelId="{02641B7A-169B-452C-B2FE-1684ED19AC71}" type="pres">
      <dgm:prSet presAssocID="{920910E1-A503-4D41-99E1-738584ED2552}" presName="imgShp" presStyleLbl="fgImgPlace1" presStyleIdx="3" presStyleCnt="5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</dgm:spPr>
    </dgm:pt>
    <dgm:pt modelId="{2D005362-3C75-480F-B549-369D1EA8CA1E}" type="pres">
      <dgm:prSet presAssocID="{920910E1-A503-4D41-99E1-738584ED2552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F352EF-42FB-4B0C-8780-DECC39A971C6}" type="pres">
      <dgm:prSet presAssocID="{631C21F3-F577-4227-AC54-58799F532CB6}" presName="spacing" presStyleCnt="0"/>
      <dgm:spPr/>
    </dgm:pt>
    <dgm:pt modelId="{3F00CBFB-158D-4BDF-9D4D-B8FFC870E213}" type="pres">
      <dgm:prSet presAssocID="{C55897F8-6302-4E79-97EB-08349E91D81B}" presName="composite" presStyleCnt="0"/>
      <dgm:spPr/>
    </dgm:pt>
    <dgm:pt modelId="{74980936-835B-437E-A685-27B76C7F812E}" type="pres">
      <dgm:prSet presAssocID="{C55897F8-6302-4E79-97EB-08349E91D81B}" presName="imgShp" presStyleLbl="fgImgPlace1" presStyleIdx="4" presStyleCnt="5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</dgm:spPr>
    </dgm:pt>
    <dgm:pt modelId="{B35666E7-D6B0-4FFF-8A94-EDCADFD63367}" type="pres">
      <dgm:prSet presAssocID="{C55897F8-6302-4E79-97EB-08349E91D81B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AD70426-052F-47F3-9DED-44B9D95A26A7}" srcId="{959A26D4-A66A-4CF9-B1B6-4444A606D9DD}" destId="{E6E67C80-0672-4A84-9E25-927F9CCAE28B}" srcOrd="1" destOrd="0" parTransId="{34A3DC71-8B3A-4C6D-BEE8-E49C76475779}" sibTransId="{C7029777-4D76-4D78-BECD-A7295F54D48C}"/>
    <dgm:cxn modelId="{AF2F4138-7965-4F21-BBE5-A4A91471393D}" type="presOf" srcId="{E4FCCC7A-722D-4D39-AB6A-9FB081AD3747}" destId="{88D3573D-26E9-49B8-91A8-385C976F518B}" srcOrd="0" destOrd="0" presId="urn:microsoft.com/office/officeart/2005/8/layout/vList3"/>
    <dgm:cxn modelId="{13B7B93F-643D-4B46-B1EB-A69E97A3D005}" type="presOf" srcId="{55E4D6AA-8DA8-4963-BA4C-5CB664DFC139}" destId="{02FAEADF-19B8-4DE8-920A-089815B42990}" srcOrd="0" destOrd="0" presId="urn:microsoft.com/office/officeart/2005/8/layout/vList3"/>
    <dgm:cxn modelId="{B1044662-AB20-49B4-9611-4A47E081AF0C}" type="presOf" srcId="{920910E1-A503-4D41-99E1-738584ED2552}" destId="{2D005362-3C75-480F-B549-369D1EA8CA1E}" srcOrd="0" destOrd="0" presId="urn:microsoft.com/office/officeart/2005/8/layout/vList3"/>
    <dgm:cxn modelId="{319DDA89-8333-4B06-9516-B5AB5FAFA11C}" type="presOf" srcId="{E6E67C80-0672-4A84-9E25-927F9CCAE28B}" destId="{CB14AFC5-4806-49C7-8E8C-EE4DC1E1C5BA}" srcOrd="0" destOrd="0" presId="urn:microsoft.com/office/officeart/2005/8/layout/vList3"/>
    <dgm:cxn modelId="{9DBE6D37-53C3-442F-B02B-A585ECD76A54}" srcId="{959A26D4-A66A-4CF9-B1B6-4444A606D9DD}" destId="{920910E1-A503-4D41-99E1-738584ED2552}" srcOrd="3" destOrd="0" parTransId="{F3EE3784-B1F6-4A5A-A3CB-A9B04C7F9A1B}" sibTransId="{631C21F3-F577-4227-AC54-58799F532CB6}"/>
    <dgm:cxn modelId="{2A70CC9A-0A96-41B2-B549-BB413F499F76}" srcId="{959A26D4-A66A-4CF9-B1B6-4444A606D9DD}" destId="{C55897F8-6302-4E79-97EB-08349E91D81B}" srcOrd="4" destOrd="0" parTransId="{F10DD2F3-C354-45E1-8113-D745B9ABB262}" sibTransId="{DFFC7587-CA36-4987-8D5C-099B9D46114D}"/>
    <dgm:cxn modelId="{F7E3029D-7614-4772-AA06-748C0E14EBD9}" type="presOf" srcId="{959A26D4-A66A-4CF9-B1B6-4444A606D9DD}" destId="{AB0E34A9-9CF7-46C4-A44D-0ED5A1ECB81F}" srcOrd="0" destOrd="0" presId="urn:microsoft.com/office/officeart/2005/8/layout/vList3"/>
    <dgm:cxn modelId="{33567471-B8F5-4BCA-8A65-C6A414706176}" srcId="{959A26D4-A66A-4CF9-B1B6-4444A606D9DD}" destId="{E4FCCC7A-722D-4D39-AB6A-9FB081AD3747}" srcOrd="2" destOrd="0" parTransId="{A7A002DF-52A1-40A1-BB76-3282D902C3DE}" sibTransId="{2B511889-F82A-4C39-8C7F-A35381B5F3F1}"/>
    <dgm:cxn modelId="{FF207953-F721-431B-B4C7-041AE6060374}" srcId="{959A26D4-A66A-4CF9-B1B6-4444A606D9DD}" destId="{55E4D6AA-8DA8-4963-BA4C-5CB664DFC139}" srcOrd="0" destOrd="0" parTransId="{FBCFDFCB-70BF-4C8D-83C7-71B9202E5012}" sibTransId="{97535095-7AA4-4A0B-A1FD-D99D7A88C4AB}"/>
    <dgm:cxn modelId="{C6CA23EE-4933-4D64-B88A-0E69BA3A2450}" type="presOf" srcId="{C55897F8-6302-4E79-97EB-08349E91D81B}" destId="{B35666E7-D6B0-4FFF-8A94-EDCADFD63367}" srcOrd="0" destOrd="0" presId="urn:microsoft.com/office/officeart/2005/8/layout/vList3"/>
    <dgm:cxn modelId="{4F53F7BD-A9FC-4DD9-99B2-51E267E41783}" type="presParOf" srcId="{AB0E34A9-9CF7-46C4-A44D-0ED5A1ECB81F}" destId="{5581790F-00FD-4C90-87C0-9A555E44D3DA}" srcOrd="0" destOrd="0" presId="urn:microsoft.com/office/officeart/2005/8/layout/vList3"/>
    <dgm:cxn modelId="{25151908-26EC-4465-AB51-1D79AC15E7C0}" type="presParOf" srcId="{5581790F-00FD-4C90-87C0-9A555E44D3DA}" destId="{BA1F155A-1025-459E-9EB2-2A311BA7B65F}" srcOrd="0" destOrd="0" presId="urn:microsoft.com/office/officeart/2005/8/layout/vList3"/>
    <dgm:cxn modelId="{D2BA7F20-140E-4C13-8808-D7B757D78719}" type="presParOf" srcId="{5581790F-00FD-4C90-87C0-9A555E44D3DA}" destId="{02FAEADF-19B8-4DE8-920A-089815B42990}" srcOrd="1" destOrd="0" presId="urn:microsoft.com/office/officeart/2005/8/layout/vList3"/>
    <dgm:cxn modelId="{AD0B6D58-6A58-4012-B115-44014B08CC3E}" type="presParOf" srcId="{AB0E34A9-9CF7-46C4-A44D-0ED5A1ECB81F}" destId="{3C6DCF36-A656-4F1D-A599-A1231ED19BBF}" srcOrd="1" destOrd="0" presId="urn:microsoft.com/office/officeart/2005/8/layout/vList3"/>
    <dgm:cxn modelId="{C85F2BD7-C365-419E-AC92-ABE85BB2FD0D}" type="presParOf" srcId="{AB0E34A9-9CF7-46C4-A44D-0ED5A1ECB81F}" destId="{C94B9288-BEC4-4FA3-AF07-840B3503DB20}" srcOrd="2" destOrd="0" presId="urn:microsoft.com/office/officeart/2005/8/layout/vList3"/>
    <dgm:cxn modelId="{776790C9-0C9A-40E9-B8F1-C48C0628368D}" type="presParOf" srcId="{C94B9288-BEC4-4FA3-AF07-840B3503DB20}" destId="{85C455D8-386B-48CB-BABA-EB700470A818}" srcOrd="0" destOrd="0" presId="urn:microsoft.com/office/officeart/2005/8/layout/vList3"/>
    <dgm:cxn modelId="{00BD3836-5B81-433A-AFCC-71F978CC7B2F}" type="presParOf" srcId="{C94B9288-BEC4-4FA3-AF07-840B3503DB20}" destId="{CB14AFC5-4806-49C7-8E8C-EE4DC1E1C5BA}" srcOrd="1" destOrd="0" presId="urn:microsoft.com/office/officeart/2005/8/layout/vList3"/>
    <dgm:cxn modelId="{310C4929-21BB-456F-947A-54E47F5103B6}" type="presParOf" srcId="{AB0E34A9-9CF7-46C4-A44D-0ED5A1ECB81F}" destId="{F853AC3A-62A6-4DAB-9F2B-C87104682BB3}" srcOrd="3" destOrd="0" presId="urn:microsoft.com/office/officeart/2005/8/layout/vList3"/>
    <dgm:cxn modelId="{67F50834-294E-4245-A25A-7DB14A91FC9A}" type="presParOf" srcId="{AB0E34A9-9CF7-46C4-A44D-0ED5A1ECB81F}" destId="{8A0D6857-B63D-49BA-B1E3-D97A14B25F27}" srcOrd="4" destOrd="0" presId="urn:microsoft.com/office/officeart/2005/8/layout/vList3"/>
    <dgm:cxn modelId="{08FB00A2-6E90-45D6-A319-381DB720319F}" type="presParOf" srcId="{8A0D6857-B63D-49BA-B1E3-D97A14B25F27}" destId="{C8BA7CB1-0738-4E73-AF68-085A4DBBB71A}" srcOrd="0" destOrd="0" presId="urn:microsoft.com/office/officeart/2005/8/layout/vList3"/>
    <dgm:cxn modelId="{71F0592F-8AAE-4745-97B2-D943912086F4}" type="presParOf" srcId="{8A0D6857-B63D-49BA-B1E3-D97A14B25F27}" destId="{88D3573D-26E9-49B8-91A8-385C976F518B}" srcOrd="1" destOrd="0" presId="urn:microsoft.com/office/officeart/2005/8/layout/vList3"/>
    <dgm:cxn modelId="{F06ECD34-1F6E-4AEF-BBCB-538796A5CE32}" type="presParOf" srcId="{AB0E34A9-9CF7-46C4-A44D-0ED5A1ECB81F}" destId="{9C22BD81-9675-4F6E-B5D8-405AD91C92DB}" srcOrd="5" destOrd="0" presId="urn:microsoft.com/office/officeart/2005/8/layout/vList3"/>
    <dgm:cxn modelId="{73038055-24B1-4C40-8207-39DD26390139}" type="presParOf" srcId="{AB0E34A9-9CF7-46C4-A44D-0ED5A1ECB81F}" destId="{E5B0BE0C-7522-4449-8B41-4E6EAB1B5F5C}" srcOrd="6" destOrd="0" presId="urn:microsoft.com/office/officeart/2005/8/layout/vList3"/>
    <dgm:cxn modelId="{24020F8F-4F67-4CFF-AA59-3EE7DE057608}" type="presParOf" srcId="{E5B0BE0C-7522-4449-8B41-4E6EAB1B5F5C}" destId="{02641B7A-169B-452C-B2FE-1684ED19AC71}" srcOrd="0" destOrd="0" presId="urn:microsoft.com/office/officeart/2005/8/layout/vList3"/>
    <dgm:cxn modelId="{FC52D738-76EF-49C1-9FF6-85A56742307A}" type="presParOf" srcId="{E5B0BE0C-7522-4449-8B41-4E6EAB1B5F5C}" destId="{2D005362-3C75-480F-B549-369D1EA8CA1E}" srcOrd="1" destOrd="0" presId="urn:microsoft.com/office/officeart/2005/8/layout/vList3"/>
    <dgm:cxn modelId="{0DCB0B53-5423-4D00-B2F4-B316DD0D1B67}" type="presParOf" srcId="{AB0E34A9-9CF7-46C4-A44D-0ED5A1ECB81F}" destId="{6FF352EF-42FB-4B0C-8780-DECC39A971C6}" srcOrd="7" destOrd="0" presId="urn:microsoft.com/office/officeart/2005/8/layout/vList3"/>
    <dgm:cxn modelId="{F1883286-D8D3-4D25-B42A-61404D3CFE3C}" type="presParOf" srcId="{AB0E34A9-9CF7-46C4-A44D-0ED5A1ECB81F}" destId="{3F00CBFB-158D-4BDF-9D4D-B8FFC870E213}" srcOrd="8" destOrd="0" presId="urn:microsoft.com/office/officeart/2005/8/layout/vList3"/>
    <dgm:cxn modelId="{EA9D8792-6F7C-45C3-996F-32B45041B69B}" type="presParOf" srcId="{3F00CBFB-158D-4BDF-9D4D-B8FFC870E213}" destId="{74980936-835B-437E-A685-27B76C7F812E}" srcOrd="0" destOrd="0" presId="urn:microsoft.com/office/officeart/2005/8/layout/vList3"/>
    <dgm:cxn modelId="{662B1CA1-6139-4812-AEE7-0C0E5AE1B731}" type="presParOf" srcId="{3F00CBFB-158D-4BDF-9D4D-B8FFC870E213}" destId="{B35666E7-D6B0-4FFF-8A94-EDCADFD6336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FAEADF-19B8-4DE8-920A-089815B42990}">
      <dsp:nvSpPr>
        <dsp:cNvPr id="0" name=""/>
        <dsp:cNvSpPr/>
      </dsp:nvSpPr>
      <dsp:spPr>
        <a:xfrm rot="10800000">
          <a:off x="0" y="362956"/>
          <a:ext cx="3715166" cy="663253"/>
        </a:xfrm>
        <a:prstGeom prst="homePlate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292476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Проблемы</a:t>
          </a:r>
          <a:endParaRPr lang="ru-RU" sz="16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65813" y="362956"/>
        <a:ext cx="3549353" cy="663253"/>
      </dsp:txXfrm>
    </dsp:sp>
    <dsp:sp modelId="{BA1F155A-1025-459E-9EB2-2A311BA7B65F}">
      <dsp:nvSpPr>
        <dsp:cNvPr id="0" name=""/>
        <dsp:cNvSpPr/>
      </dsp:nvSpPr>
      <dsp:spPr>
        <a:xfrm rot="10800000" flipH="1" flipV="1">
          <a:off x="0" y="32779"/>
          <a:ext cx="1318978" cy="1080061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4000" b="-2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14AFC5-4806-49C7-8E8C-EE4DC1E1C5BA}">
      <dsp:nvSpPr>
        <dsp:cNvPr id="0" name=""/>
        <dsp:cNvSpPr/>
      </dsp:nvSpPr>
      <dsp:spPr>
        <a:xfrm rot="10800000">
          <a:off x="842278" y="1278519"/>
          <a:ext cx="2685669" cy="663253"/>
        </a:xfrm>
        <a:prstGeom prst="homePlate">
          <a:avLst/>
        </a:prstGeom>
        <a:solidFill>
          <a:srgbClr val="CCCC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476" tIns="49530" rIns="92456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Низкий уровень  воспитательного потенциала  родителей</a:t>
          </a:r>
          <a:endParaRPr lang="ru-RU" sz="1300" b="1" i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008091" y="1278519"/>
        <a:ext cx="2519856" cy="663253"/>
      </dsp:txXfrm>
    </dsp:sp>
    <dsp:sp modelId="{85C455D8-386B-48CB-BABA-EB700470A818}">
      <dsp:nvSpPr>
        <dsp:cNvPr id="0" name=""/>
        <dsp:cNvSpPr/>
      </dsp:nvSpPr>
      <dsp:spPr>
        <a:xfrm>
          <a:off x="510652" y="1278519"/>
          <a:ext cx="663253" cy="663253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D3573D-26E9-49B8-91A8-385C976F518B}">
      <dsp:nvSpPr>
        <dsp:cNvPr id="0" name=""/>
        <dsp:cNvSpPr/>
      </dsp:nvSpPr>
      <dsp:spPr>
        <a:xfrm rot="10800000">
          <a:off x="842278" y="2139758"/>
          <a:ext cx="2685669" cy="663253"/>
        </a:xfrm>
        <a:prstGeom prst="homePlate">
          <a:avLst/>
        </a:prstGeom>
        <a:solidFill>
          <a:srgbClr val="CCCC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476" tIns="49530" rIns="92456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Многонациональный состав учащихся</a:t>
          </a:r>
          <a:endParaRPr lang="ru-RU" sz="1300" b="1" i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008091" y="2139758"/>
        <a:ext cx="2519856" cy="663253"/>
      </dsp:txXfrm>
    </dsp:sp>
    <dsp:sp modelId="{C8BA7CB1-0738-4E73-AF68-085A4DBBB71A}">
      <dsp:nvSpPr>
        <dsp:cNvPr id="0" name=""/>
        <dsp:cNvSpPr/>
      </dsp:nvSpPr>
      <dsp:spPr>
        <a:xfrm>
          <a:off x="510652" y="2139758"/>
          <a:ext cx="663253" cy="663253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005362-3C75-480F-B549-369D1EA8CA1E}">
      <dsp:nvSpPr>
        <dsp:cNvPr id="0" name=""/>
        <dsp:cNvSpPr/>
      </dsp:nvSpPr>
      <dsp:spPr>
        <a:xfrm rot="10800000">
          <a:off x="842278" y="3000998"/>
          <a:ext cx="2685669" cy="663253"/>
        </a:xfrm>
        <a:prstGeom prst="homePlate">
          <a:avLst/>
        </a:prstGeom>
        <a:solidFill>
          <a:srgbClr val="CCCC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476" tIns="49530" rIns="92456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Миграция семей учащихся</a:t>
          </a:r>
          <a:endParaRPr lang="ru-RU" sz="1300" b="1" i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008091" y="3000998"/>
        <a:ext cx="2519856" cy="663253"/>
      </dsp:txXfrm>
    </dsp:sp>
    <dsp:sp modelId="{02641B7A-169B-452C-B2FE-1684ED19AC71}">
      <dsp:nvSpPr>
        <dsp:cNvPr id="0" name=""/>
        <dsp:cNvSpPr/>
      </dsp:nvSpPr>
      <dsp:spPr>
        <a:xfrm>
          <a:off x="510652" y="3000998"/>
          <a:ext cx="663253" cy="663253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5666E7-D6B0-4FFF-8A94-EDCADFD63367}">
      <dsp:nvSpPr>
        <dsp:cNvPr id="0" name=""/>
        <dsp:cNvSpPr/>
      </dsp:nvSpPr>
      <dsp:spPr>
        <a:xfrm rot="10800000">
          <a:off x="842278" y="3862237"/>
          <a:ext cx="2685669" cy="663253"/>
        </a:xfrm>
        <a:prstGeom prst="homePlate">
          <a:avLst/>
        </a:prstGeom>
        <a:solidFill>
          <a:srgbClr val="CCCC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476" tIns="49530" rIns="92456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Увеличение числа учащихся, </a:t>
          </a:r>
          <a:r>
            <a:rPr lang="ru-RU" sz="1300" b="1" i="1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слабовладеющих</a:t>
          </a:r>
          <a:r>
            <a:rPr lang="ru-RU" sz="1300" b="1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русским языком</a:t>
          </a:r>
          <a:endParaRPr lang="ru-RU" sz="1300" b="1" i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008091" y="3862237"/>
        <a:ext cx="2519856" cy="663253"/>
      </dsp:txXfrm>
    </dsp:sp>
    <dsp:sp modelId="{74980936-835B-437E-A685-27B76C7F812E}">
      <dsp:nvSpPr>
        <dsp:cNvPr id="0" name=""/>
        <dsp:cNvSpPr/>
      </dsp:nvSpPr>
      <dsp:spPr>
        <a:xfrm>
          <a:off x="510652" y="3862237"/>
          <a:ext cx="663253" cy="663253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7F8C41-F449-4F7C-8444-68AA3767300C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46C6C-5BCF-450B-B3C6-83A5D790108C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BF6C64-8A3F-463E-BEE1-5D7DD3A2C838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9BF68E-051B-4CC4-B10E-F7BA9B318CDB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E12C74-C50E-4A62-9D01-37FBC2A678B7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820206-5E3D-4C87-BE5F-A0A4731496B1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DAB4AD-1463-4BD8-805C-5B21ED854AEC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0163AF-B545-4039-B50D-70F6E4A50BE4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A892F0-52CA-4801-890C-BD2797740910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E98350-AB7F-4822-8B60-A9ADE9ACFD8A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92161E-3F5C-4210-8946-CAF990678345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AE9C936-F324-4391-AB35-ACC37CBF2F14}" type="slidenum">
              <a:rPr lang="es-ES"/>
              <a:pPr/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" Type="http://schemas.openxmlformats.org/officeDocument/2006/relationships/image" Target="../media/image43.png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10" Type="http://schemas.openxmlformats.org/officeDocument/2006/relationships/image" Target="../media/image51.jpe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png"/><Relationship Id="rId11" Type="http://schemas.openxmlformats.org/officeDocument/2006/relationships/image" Target="../media/image68.jpeg"/><Relationship Id="rId5" Type="http://schemas.openxmlformats.org/officeDocument/2006/relationships/image" Target="../media/image62.png"/><Relationship Id="rId10" Type="http://schemas.openxmlformats.org/officeDocument/2006/relationships/image" Target="../media/image67.jpe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24.png"/><Relationship Id="rId21" Type="http://schemas.openxmlformats.org/officeDocument/2006/relationships/image" Target="../media/image42.png"/><Relationship Id="rId7" Type="http://schemas.openxmlformats.org/officeDocument/2006/relationships/image" Target="../media/image28.png"/><Relationship Id="rId12" Type="http://schemas.openxmlformats.org/officeDocument/2006/relationships/image" Target="../media/image33.jpeg"/><Relationship Id="rId17" Type="http://schemas.openxmlformats.org/officeDocument/2006/relationships/image" Target="../media/image38.png"/><Relationship Id="rId2" Type="http://schemas.openxmlformats.org/officeDocument/2006/relationships/image" Target="../media/image23.png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Социокультурный проект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611560" y="3886200"/>
            <a:ext cx="7704856" cy="1752600"/>
          </a:xfrm>
        </p:spPr>
        <p:txBody>
          <a:bodyPr/>
          <a:lstStyle/>
          <a:p>
            <a:r>
              <a:rPr lang="ru-RU" sz="36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«ПОЕЗД ТОЛЕРАНТНОСТИ»</a:t>
            </a:r>
          </a:p>
          <a:p>
            <a:endParaRPr lang="ru-RU" sz="3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88640"/>
            <a:ext cx="2017713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940152" y="6525344"/>
            <a:ext cx="2203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г</a:t>
            </a:r>
            <a:r>
              <a:rPr lang="ru-RU" b="1" dirty="0" smtClean="0">
                <a:solidFill>
                  <a:srgbClr val="002060"/>
                </a:solidFill>
              </a:rPr>
              <a:t>. Салехард 2019г.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1539"/>
            <a:ext cx="2520281" cy="189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112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135" y="5334000"/>
            <a:ext cx="2286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135" y="5334000"/>
            <a:ext cx="2286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16721"/>
            <a:ext cx="2286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558946"/>
            <a:ext cx="2286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624" y="2522162"/>
            <a:ext cx="2286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 descr="IMG_342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4" y="2522162"/>
            <a:ext cx="22860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5" name="Picture 11" descr="IMG_343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882" y="629980"/>
            <a:ext cx="22860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2" y="4365104"/>
            <a:ext cx="2286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8" name="Picture 14" descr="IMG_327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089" y="4383448"/>
            <a:ext cx="22860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9" name="Picture 1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624" y="5616247"/>
            <a:ext cx="1862630" cy="1241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0" name="Picture 1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" y="5616247"/>
            <a:ext cx="1862629" cy="1241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1" name="Picture 1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514872"/>
            <a:ext cx="2286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2" name="Picture 1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033" y="2153981"/>
            <a:ext cx="2286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3" name="Picture 19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857" y="92650"/>
            <a:ext cx="1865383" cy="1591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87624" y="260648"/>
            <a:ext cx="15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err="1" smtClean="0">
                <a:solidFill>
                  <a:srgbClr val="002060"/>
                </a:solidFill>
              </a:rPr>
              <a:t>Фотосушка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7544" y="2276872"/>
            <a:ext cx="34609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«Фестиваль «Дружбы народов»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41281" y="260648"/>
            <a:ext cx="22020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«Модный показ»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4891" y="4046162"/>
            <a:ext cx="2392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«Чайная церемония»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88034" y="3145661"/>
            <a:ext cx="2130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«Благотворительная                          ярмарка»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45033" y="5013176"/>
            <a:ext cx="24993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«Мастер-классы»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6164" name="Picture 20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583123"/>
            <a:ext cx="2286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5" name="Picture 2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034" y="3583123"/>
            <a:ext cx="2286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1801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7" y="274638"/>
            <a:ext cx="5734903" cy="634082"/>
          </a:xfrm>
        </p:spPr>
        <p:txBody>
          <a:bodyPr/>
          <a:lstStyle/>
          <a:p>
            <a:pPr algn="r"/>
            <a:r>
              <a:rPr lang="ru-RU" sz="3200" b="1" dirty="0" smtClean="0">
                <a:solidFill>
                  <a:srgbClr val="002060"/>
                </a:solidFill>
              </a:rPr>
              <a:t/>
            </a:r>
            <a:br>
              <a:rPr lang="ru-RU" sz="32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        Школа </a:t>
            </a:r>
            <a:r>
              <a:rPr lang="ru-RU" sz="2000" b="1" dirty="0">
                <a:solidFill>
                  <a:srgbClr val="002060"/>
                </a:solidFill>
              </a:rPr>
              <a:t>– </a:t>
            </a:r>
            <a:r>
              <a:rPr lang="ru-RU" sz="2000" b="1" dirty="0" smtClean="0">
                <a:solidFill>
                  <a:srgbClr val="002060"/>
                </a:solidFill>
              </a:rPr>
              <a:t>территория                 сотрудничества и сотворчества</a:t>
            </a:r>
            <a:r>
              <a:rPr lang="ru-RU" sz="2000" b="1" dirty="0">
                <a:solidFill>
                  <a:srgbClr val="002060"/>
                </a:solidFill>
              </a:rPr>
              <a:t/>
            </a:r>
            <a:br>
              <a:rPr lang="ru-RU" sz="2000" b="1" dirty="0">
                <a:solidFill>
                  <a:srgbClr val="002060"/>
                </a:solidFill>
              </a:rPr>
            </a:b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5652120" y="1025717"/>
            <a:ext cx="3383170" cy="639762"/>
          </a:xfrm>
        </p:spPr>
        <p:txBody>
          <a:bodyPr/>
          <a:lstStyle/>
          <a:p>
            <a:pPr algn="ctr"/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Ассоциация детских и молодёжных объединений Ямала 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591" y="0"/>
            <a:ext cx="15367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02" b="13107"/>
          <a:stretch/>
        </p:blipFill>
        <p:spPr bwMode="auto">
          <a:xfrm>
            <a:off x="0" y="-11360"/>
            <a:ext cx="2553072" cy="1868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5" t="20060" r="14690"/>
          <a:stretch/>
        </p:blipFill>
        <p:spPr bwMode="auto">
          <a:xfrm>
            <a:off x="137738" y="1870788"/>
            <a:ext cx="2921699" cy="2284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1" t="14097"/>
          <a:stretch/>
        </p:blipFill>
        <p:spPr bwMode="auto">
          <a:xfrm>
            <a:off x="2082451" y="5110732"/>
            <a:ext cx="2542802" cy="1775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735" y="4976141"/>
            <a:ext cx="2819265" cy="1881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734" y="3071123"/>
            <a:ext cx="2819265" cy="1905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734" y="1611769"/>
            <a:ext cx="2776200" cy="1749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20637" y="3785725"/>
            <a:ext cx="337448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Мастер-классы </a:t>
            </a:r>
          </a:p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библиотека </a:t>
            </a:r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ЯНАО</a:t>
            </a:r>
            <a:endParaRPr lang="ru-RU" sz="1200" b="1" dirty="0">
              <a:solidFill>
                <a:srgbClr val="002060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851" y="1105684"/>
            <a:ext cx="2228632" cy="148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94484" y="1412776"/>
            <a:ext cx="16675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</a:rPr>
              <a:t>«Ямал – </a:t>
            </a:r>
          </a:p>
          <a:p>
            <a:r>
              <a:rPr lang="ru-RU" sz="1200" b="1" dirty="0" smtClean="0">
                <a:solidFill>
                  <a:srgbClr val="002060"/>
                </a:solidFill>
              </a:rPr>
              <a:t>Потомкам»</a:t>
            </a:r>
          </a:p>
          <a:p>
            <a:r>
              <a:rPr lang="ru-RU" sz="1200" b="1" dirty="0" smtClean="0">
                <a:solidFill>
                  <a:srgbClr val="002060"/>
                </a:solidFill>
              </a:rPr>
              <a:t>Уроки толерантности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36912" y="2609458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</a:rPr>
              <a:t>Занятие в «Библиотеке Дружбы народов  «Цветной мир»</a:t>
            </a:r>
            <a:endParaRPr lang="ru-RU" sz="1200" b="1" dirty="0">
              <a:solidFill>
                <a:srgbClr val="002060"/>
              </a:solidFill>
            </a:endParaRPr>
          </a:p>
        </p:txBody>
      </p:sp>
      <p:pic>
        <p:nvPicPr>
          <p:cNvPr id="6151" name="Picture 7" descr="\\192.168.191.96\школьные фото\ФОТО 2017-2018\библиотека Дружбы народов мира 2018\IMG_767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908" y="3036287"/>
            <a:ext cx="2649149" cy="1488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\\192.168.191.96\школьные фото\ФОТО 2017-2018\ФОТО церковь\IMG_650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24389"/>
            <a:ext cx="2808313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-20637" y="6381531"/>
            <a:ext cx="28236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</a:rPr>
              <a:t>Уроки нравственности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pic>
        <p:nvPicPr>
          <p:cNvPr id="6156" name="Picture 12" descr="C:\Users\Каб22_1\Desktop\2017-2018 УЧЕБНЫЙ ГОД\Грамоты 2017-2018\7б 00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488" y="4524389"/>
            <a:ext cx="1768247" cy="236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10102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282154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ru-RU" altLang="ja-JP" sz="1600" b="1" i="1" u="sng" kern="1200" dirty="0" smtClean="0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/>
            </a:r>
            <a:br>
              <a:rPr lang="ru-RU" altLang="ja-JP" sz="1600" b="1" i="1" u="sng" kern="1200" dirty="0" smtClean="0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</a:br>
            <a:r>
              <a:rPr lang="ru-RU" altLang="ja-JP" sz="1600" b="1" i="1" u="sng" kern="1200" dirty="0" smtClean="0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/>
            </a:r>
            <a:br>
              <a:rPr lang="ru-RU" altLang="ja-JP" sz="1600" b="1" i="1" u="sng" kern="1200" dirty="0" smtClean="0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</a:br>
            <a:r>
              <a:rPr lang="ru-RU" altLang="ja-JP" sz="1600" b="1" i="1" kern="1200" dirty="0" smtClean="0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          </a:t>
            </a:r>
            <a:r>
              <a:rPr lang="en-US" altLang="ja-JP" sz="1600" b="1" i="1" kern="1200" dirty="0" smtClean="0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IV </a:t>
            </a:r>
            <a:r>
              <a:rPr lang="ru-RU" altLang="ja-JP" sz="1600" b="1" i="1" kern="1200" dirty="0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этап: </a:t>
            </a:r>
            <a:r>
              <a:rPr lang="ru-RU" altLang="ja-JP" sz="1600" b="1" i="1" kern="1200" dirty="0" smtClean="0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ЗАКЛЮЧИТЕЛЬНЫЙ</a:t>
            </a:r>
            <a:br>
              <a:rPr lang="ru-RU" altLang="ja-JP" sz="1600" b="1" i="1" kern="1200" dirty="0" smtClean="0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</a:br>
            <a:r>
              <a:rPr lang="ru-RU" altLang="ja-JP" sz="1600" b="1" i="1" u="sng" kern="1200" dirty="0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/>
            </a:r>
            <a:br>
              <a:rPr lang="ru-RU" altLang="ja-JP" sz="1600" b="1" i="1" u="sng" kern="1200" dirty="0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</a:br>
            <a:r>
              <a:rPr lang="ru-RU" altLang="ja-JP" sz="1600" b="1" i="1" kern="1200" dirty="0" smtClean="0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                    </a:t>
            </a:r>
            <a:r>
              <a:rPr lang="ru-RU" sz="1400" b="1" i="1" dirty="0" smtClean="0">
                <a:latin typeface="Times New Roman"/>
                <a:ea typeface="MS Mincho"/>
              </a:rPr>
              <a:t>Цель</a:t>
            </a:r>
            <a:r>
              <a:rPr lang="ru-RU" sz="1400" dirty="0">
                <a:latin typeface="Times New Roman"/>
                <a:ea typeface="MS Mincho"/>
              </a:rPr>
              <a:t>: Создание положительного имиджа </a:t>
            </a:r>
            <a:r>
              <a:rPr lang="ru-RU" sz="1400" dirty="0" smtClean="0">
                <a:latin typeface="Times New Roman"/>
                <a:ea typeface="MS Mincho"/>
              </a:rPr>
              <a:t>школы.</a:t>
            </a:r>
            <a:r>
              <a:rPr lang="ru-RU" sz="1400" dirty="0">
                <a:latin typeface="Times New Roman"/>
                <a:ea typeface="Calibri"/>
              </a:rPr>
              <a:t/>
            </a:r>
            <a:br>
              <a:rPr lang="ru-RU" sz="1400" dirty="0">
                <a:latin typeface="Times New Roman"/>
                <a:ea typeface="Calibri"/>
              </a:rPr>
            </a:br>
            <a:r>
              <a:rPr lang="ru-RU" sz="1400" dirty="0" smtClean="0">
                <a:latin typeface="Times New Roman"/>
                <a:ea typeface="Calibri"/>
              </a:rPr>
              <a:t>                      </a:t>
            </a:r>
            <a:r>
              <a:rPr lang="ru-RU" sz="1400" b="1" i="1" dirty="0" smtClean="0">
                <a:solidFill>
                  <a:srgbClr val="000000"/>
                </a:solidFill>
                <a:latin typeface="Times New Roman"/>
                <a:ea typeface="MS Mincho"/>
              </a:rPr>
              <a:t>Сроки</a:t>
            </a:r>
            <a:r>
              <a:rPr lang="ru-RU" sz="1400" b="1" i="1" dirty="0">
                <a:solidFill>
                  <a:srgbClr val="000000"/>
                </a:solidFill>
                <a:latin typeface="Times New Roman"/>
                <a:ea typeface="MS Mincho"/>
              </a:rPr>
              <a:t>:</a:t>
            </a:r>
            <a:r>
              <a:rPr lang="ru-RU" sz="1400" dirty="0">
                <a:solidFill>
                  <a:srgbClr val="000000"/>
                </a:solidFill>
                <a:latin typeface="Times New Roman"/>
                <a:ea typeface="MS Mincho"/>
              </a:rPr>
              <a:t> </a:t>
            </a:r>
            <a:r>
              <a:rPr lang="ru-RU" sz="1400" dirty="0" smtClean="0">
                <a:solidFill>
                  <a:srgbClr val="000000"/>
                </a:solidFill>
                <a:latin typeface="Times New Roman"/>
                <a:ea typeface="MS Mincho"/>
              </a:rPr>
              <a:t>сентябрь - октябрь  </a:t>
            </a:r>
            <a:r>
              <a:rPr lang="ru-RU" sz="1400" dirty="0">
                <a:solidFill>
                  <a:srgbClr val="000000"/>
                </a:solidFill>
                <a:latin typeface="Times New Roman"/>
                <a:ea typeface="MS Mincho"/>
              </a:rPr>
              <a:t>2019 года</a:t>
            </a:r>
            <a:r>
              <a:rPr lang="ru-RU" sz="1400" dirty="0">
                <a:solidFill>
                  <a:srgbClr val="000000"/>
                </a:solidFill>
                <a:latin typeface="Times New Roman"/>
                <a:ea typeface="Calibri"/>
              </a:rPr>
              <a:t/>
            </a:r>
            <a:br>
              <a:rPr lang="ru-RU" sz="1400" dirty="0">
                <a:solidFill>
                  <a:srgbClr val="000000"/>
                </a:solidFill>
                <a:latin typeface="Times New Roman"/>
                <a:ea typeface="Calibri"/>
              </a:rPr>
            </a:br>
            <a:endParaRPr lang="ru-RU" sz="14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88640"/>
            <a:ext cx="2017713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500008" y="1907903"/>
            <a:ext cx="6460679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>
                <a:latin typeface="Times New Roman"/>
                <a:ea typeface="Calibri"/>
              </a:rPr>
              <a:t>Мониторинг результативности </a:t>
            </a:r>
            <a:r>
              <a:rPr lang="ru-RU" dirty="0" smtClean="0">
                <a:latin typeface="Times New Roman"/>
                <a:ea typeface="Calibri"/>
              </a:rPr>
              <a:t>Проекта.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dirty="0">
                <a:latin typeface="Times New Roman"/>
                <a:ea typeface="Calibri"/>
              </a:rPr>
              <a:t>По итогам проведения мероприятия «Поезд толерантности» </a:t>
            </a:r>
            <a:endParaRPr lang="ru-RU" dirty="0" smtClean="0">
              <a:latin typeface="Times New Roman"/>
              <a:ea typeface="Calibri"/>
            </a:endParaRPr>
          </a:p>
          <a:p>
            <a:pPr algn="just">
              <a:spcAft>
                <a:spcPts val="0"/>
              </a:spcAft>
            </a:pPr>
            <a:r>
              <a:rPr lang="ru-RU" dirty="0" smtClean="0">
                <a:latin typeface="Times New Roman"/>
                <a:ea typeface="Calibri"/>
              </a:rPr>
              <a:t>планируется </a:t>
            </a:r>
            <a:r>
              <a:rPr lang="ru-RU" dirty="0">
                <a:latin typeface="Times New Roman"/>
                <a:ea typeface="Calibri"/>
              </a:rPr>
              <a:t>проведение городского методического семинара: </a:t>
            </a:r>
          </a:p>
          <a:p>
            <a:r>
              <a:rPr lang="ru-RU" dirty="0">
                <a:latin typeface="Times New Roman"/>
                <a:ea typeface="Calibri"/>
              </a:rPr>
              <a:t>«Мы – толерантная школа»</a:t>
            </a:r>
            <a:endParaRPr lang="ru-RU" dirty="0" smtClean="0">
              <a:latin typeface="Times New Roman"/>
              <a:ea typeface="Calibri"/>
            </a:endParaRPr>
          </a:p>
          <a:p>
            <a:endParaRPr lang="ru-RU" dirty="0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161" y="2780928"/>
            <a:ext cx="3637992" cy="2424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 descr="C:\Old_disk\Каб22_1\Desktop\2017-2018 УЧЕБНЫЙ ГОД\Грамоты 2017-2018\1112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1" y="1392526"/>
            <a:ext cx="1906882" cy="250808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7" y="158041"/>
            <a:ext cx="2590800" cy="217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07" y="3717831"/>
            <a:ext cx="2116137" cy="315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863" y="3715116"/>
            <a:ext cx="2389187" cy="3160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873867"/>
            <a:ext cx="1725613" cy="2579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825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Ожидаемые результаты: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40769"/>
            <a:ext cx="4040188" cy="64807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Качественные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6016" y="1340768"/>
            <a:ext cx="4041775" cy="64807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Количественные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628650" indent="-17145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800000"/>
                </a:solidFill>
                <a:latin typeface="Times New Roman"/>
                <a:ea typeface="Calibri"/>
              </a:rPr>
              <a:t>Планируется обучить группу волонтеров 20 человек.</a:t>
            </a:r>
          </a:p>
          <a:p>
            <a:pPr marL="628650" indent="-17145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800000"/>
                </a:solidFill>
                <a:latin typeface="Times New Roman"/>
                <a:ea typeface="Calibri"/>
              </a:rPr>
              <a:t>Количество участников </a:t>
            </a:r>
            <a:r>
              <a:rPr lang="ru-RU" sz="1400" dirty="0" smtClean="0">
                <a:solidFill>
                  <a:srgbClr val="800000"/>
                </a:solidFill>
                <a:latin typeface="Times New Roman"/>
                <a:ea typeface="Calibri"/>
              </a:rPr>
              <a:t>проекта </a:t>
            </a:r>
            <a:r>
              <a:rPr lang="ru-RU" sz="1400" dirty="0">
                <a:solidFill>
                  <a:srgbClr val="800000"/>
                </a:solidFill>
                <a:latin typeface="Times New Roman"/>
                <a:ea typeface="Calibri"/>
              </a:rPr>
              <a:t>– получателей услуг – </a:t>
            </a:r>
            <a:r>
              <a:rPr lang="ru-RU" sz="1400" dirty="0" smtClean="0">
                <a:solidFill>
                  <a:srgbClr val="800000"/>
                </a:solidFill>
                <a:latin typeface="Times New Roman"/>
                <a:ea typeface="Calibri"/>
              </a:rPr>
              <a:t>900 человек</a:t>
            </a:r>
            <a:endParaRPr lang="ru-RU" sz="1400" dirty="0">
              <a:solidFill>
                <a:srgbClr val="800000"/>
              </a:solidFill>
              <a:latin typeface="Times New Roman"/>
              <a:ea typeface="Calibri"/>
            </a:endParaRPr>
          </a:p>
          <a:p>
            <a:pPr marL="628650" indent="-17145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rgbClr val="800000"/>
                </a:solidFill>
                <a:latin typeface="Times New Roman"/>
                <a:ea typeface="Calibri"/>
              </a:rPr>
              <a:t>Проведение </a:t>
            </a:r>
            <a:r>
              <a:rPr lang="ru-RU" sz="1400" dirty="0">
                <a:solidFill>
                  <a:srgbClr val="800000"/>
                </a:solidFill>
                <a:latin typeface="Times New Roman"/>
                <a:ea typeface="Calibri"/>
              </a:rPr>
              <a:t>городского методического семинара «Мы – толерантная школа» - для </a:t>
            </a:r>
            <a:r>
              <a:rPr lang="ru-RU" sz="1400" dirty="0" smtClean="0">
                <a:solidFill>
                  <a:srgbClr val="800000"/>
                </a:solidFill>
                <a:latin typeface="Times New Roman"/>
                <a:ea typeface="Calibri"/>
              </a:rPr>
              <a:t>педагогов образовательных организаций, </a:t>
            </a:r>
            <a:r>
              <a:rPr lang="ru-RU" sz="1400" dirty="0">
                <a:solidFill>
                  <a:srgbClr val="800000"/>
                </a:solidFill>
                <a:latin typeface="Times New Roman"/>
                <a:ea typeface="Calibri"/>
              </a:rPr>
              <a:t>учреждений культуры, библиотекарей города – 200 человек</a:t>
            </a:r>
            <a:r>
              <a:rPr lang="ru-RU" sz="1400" dirty="0" smtClean="0">
                <a:solidFill>
                  <a:srgbClr val="800000"/>
                </a:solidFill>
                <a:latin typeface="Times New Roman"/>
                <a:ea typeface="Calibri"/>
              </a:rPr>
              <a:t>.</a:t>
            </a:r>
          </a:p>
          <a:p>
            <a:pPr marL="628650" indent="-17145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rgbClr val="800000"/>
                </a:solidFill>
                <a:latin typeface="Times New Roman"/>
                <a:ea typeface="Calibri"/>
              </a:rPr>
              <a:t>Обобщение опыта работы по толерантному  воспитанию – издание сборника.</a:t>
            </a:r>
            <a:endParaRPr lang="ru-RU" sz="1400" dirty="0">
              <a:solidFill>
                <a:srgbClr val="800000"/>
              </a:solidFill>
              <a:latin typeface="Times New Roman"/>
              <a:ea typeface="Calibri"/>
            </a:endParaRPr>
          </a:p>
          <a:p>
            <a:pPr marL="457200" indent="0" algn="just">
              <a:spcAft>
                <a:spcPts val="0"/>
              </a:spcAft>
              <a:buNone/>
            </a:pPr>
            <a:r>
              <a:rPr lang="ru-RU" sz="1400" dirty="0">
                <a:solidFill>
                  <a:srgbClr val="800000"/>
                </a:solidFill>
                <a:latin typeface="Times New Roman"/>
                <a:ea typeface="Calibri"/>
              </a:rPr>
              <a:t> 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xfrm>
            <a:off x="539552" y="2174875"/>
            <a:ext cx="3957836" cy="3846413"/>
          </a:xfrm>
        </p:spPr>
        <p:txBody>
          <a:bodyPr/>
          <a:lstStyle/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Индикаторами оценки эффективности проекта будут служить следующие показатели: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200" dirty="0" smtClean="0">
                <a:solidFill>
                  <a:srgbClr val="8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положительное </a:t>
            </a:r>
            <a:r>
              <a:rPr lang="ru-RU" sz="1200" dirty="0">
                <a:solidFill>
                  <a:srgbClr val="8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отношение к реализации данного проекта – 100%;</a:t>
            </a:r>
            <a:endParaRPr lang="ru-RU" sz="1200" dirty="0">
              <a:solidFill>
                <a:srgbClr val="8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200" dirty="0" smtClean="0">
                <a:solidFill>
                  <a:srgbClr val="8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rgbClr val="8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участие родителей в проводимых мероприятиях </a:t>
            </a:r>
            <a:r>
              <a:rPr lang="ru-RU" sz="1200" dirty="0" smtClean="0">
                <a:solidFill>
                  <a:srgbClr val="8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- 85%;</a:t>
            </a:r>
            <a:endParaRPr lang="ru-RU" sz="1200" dirty="0">
              <a:solidFill>
                <a:srgbClr val="8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200" dirty="0" smtClean="0">
                <a:solidFill>
                  <a:srgbClr val="8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успешное </a:t>
            </a:r>
            <a:r>
              <a:rPr lang="ru-RU" sz="1200" dirty="0">
                <a:solidFill>
                  <a:srgbClr val="8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усвоение детьми навыков толерантного отношения друг к другу -100</a:t>
            </a:r>
            <a:r>
              <a:rPr lang="ru-RU" sz="1200" dirty="0" smtClean="0">
                <a:solidFill>
                  <a:srgbClr val="8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%;</a:t>
            </a:r>
          </a:p>
          <a:p>
            <a:pPr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200" dirty="0" smtClean="0">
                <a:solidFill>
                  <a:srgbClr val="8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отсутствие межнациональных конфликтов в школьной среде – 100%</a:t>
            </a:r>
            <a:endParaRPr lang="ru-RU" sz="1200" dirty="0">
              <a:solidFill>
                <a:srgbClr val="8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200" dirty="0" smtClean="0">
                <a:solidFill>
                  <a:srgbClr val="8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rgbClr val="8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положительный психологический климат в </a:t>
            </a:r>
            <a:r>
              <a:rPr lang="ru-RU" sz="1200" dirty="0" smtClean="0">
                <a:solidFill>
                  <a:srgbClr val="8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ОО </a:t>
            </a:r>
            <a:r>
              <a:rPr lang="ru-RU" sz="1200" dirty="0">
                <a:solidFill>
                  <a:srgbClr val="8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– 100%;</a:t>
            </a:r>
            <a:endParaRPr lang="ru-RU" sz="1200" dirty="0">
              <a:solidFill>
                <a:srgbClr val="8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200" dirty="0" smtClean="0">
                <a:solidFill>
                  <a:srgbClr val="8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участие </a:t>
            </a:r>
            <a:r>
              <a:rPr lang="ru-RU" sz="1200" dirty="0">
                <a:solidFill>
                  <a:srgbClr val="8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 помощь педагогов </a:t>
            </a:r>
            <a:r>
              <a:rPr lang="ru-RU" sz="1200" dirty="0" smtClean="0">
                <a:solidFill>
                  <a:srgbClr val="8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ОО </a:t>
            </a:r>
            <a:r>
              <a:rPr lang="ru-RU" sz="1200" dirty="0">
                <a:solidFill>
                  <a:srgbClr val="8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различных мероприятиях по толерантному воспитанию -80</a:t>
            </a:r>
            <a:r>
              <a:rPr lang="ru-RU" sz="1200" dirty="0" smtClean="0">
                <a:solidFill>
                  <a:srgbClr val="8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%;</a:t>
            </a:r>
          </a:p>
          <a:p>
            <a:pPr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200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азвитие </a:t>
            </a:r>
            <a:r>
              <a:rPr lang="ru-RU" sz="12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толерантной школьной </a:t>
            </a:r>
            <a:r>
              <a:rPr lang="ru-RU" sz="1200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среды.</a:t>
            </a:r>
            <a:endParaRPr lang="ru-RU" sz="1200" dirty="0" smtClean="0">
              <a:solidFill>
                <a:srgbClr val="2D2D8A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 typeface="Wingdings" panose="05000000000000000000" pitchFamily="2" charset="2"/>
              <a:buChar char="ü"/>
            </a:pPr>
            <a:endParaRPr lang="ru-RU" sz="1200" dirty="0">
              <a:solidFill>
                <a:srgbClr val="2D2D8A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835" y="216174"/>
            <a:ext cx="15367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0225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627784" y="1700808"/>
            <a:ext cx="5904656" cy="29915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Разработчик проекта:</a:t>
            </a:r>
            <a:endParaRPr lang="ru-RU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ct val="20000"/>
              </a:spcBef>
            </a:pPr>
            <a:r>
              <a:rPr lang="ru-RU" sz="1400" b="1" i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Корякина Е.С. зам директора по ВР, </a:t>
            </a:r>
            <a:r>
              <a:rPr lang="ru-RU" sz="1400" b="1" i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педагог-организатор</a:t>
            </a:r>
          </a:p>
          <a:p>
            <a:pPr lvl="0">
              <a:spcBef>
                <a:spcPct val="20000"/>
              </a:spcBef>
            </a:pPr>
            <a:r>
              <a:rPr lang="en-US" sz="1400" b="1" i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e-mail</a:t>
            </a:r>
            <a:r>
              <a:rPr lang="ru-RU" sz="1400" b="1" i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400" b="1" i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e-saltykova@mail.ru</a:t>
            </a:r>
            <a:endParaRPr lang="ru-RU" sz="1400" b="1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ct val="20000"/>
              </a:spcBef>
            </a:pPr>
            <a:r>
              <a:rPr lang="ru-RU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общеобразовательное учреждение «Средняя общеобразовательная школа  №6» г. Салехард</a:t>
            </a:r>
          </a:p>
          <a:p>
            <a:pPr lvl="0">
              <a:spcBef>
                <a:spcPct val="20000"/>
              </a:spcBef>
            </a:pPr>
            <a:r>
              <a:rPr lang="ru-RU" kern="0" dirty="0">
                <a:solidFill>
                  <a:srgbClr val="FF0000"/>
                </a:solidFill>
                <a:latin typeface="Arial"/>
                <a:cs typeface="Arial"/>
              </a:rPr>
              <a:t>Чкалова ул., 14, г. Салехард,  Ямало-Ненецкий автономный округ,  </a:t>
            </a:r>
            <a:r>
              <a:rPr lang="ru-RU" kern="0" dirty="0" smtClean="0">
                <a:solidFill>
                  <a:srgbClr val="FF0000"/>
                </a:solidFill>
                <a:latin typeface="Arial"/>
                <a:cs typeface="Arial"/>
              </a:rPr>
              <a:t>629003</a:t>
            </a:r>
            <a:r>
              <a:rPr lang="en-US" kern="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ru-RU" kern="0" dirty="0" smtClean="0">
                <a:solidFill>
                  <a:srgbClr val="FF0000"/>
                </a:solidFill>
                <a:latin typeface="Arial"/>
                <a:cs typeface="Arial"/>
              </a:rPr>
              <a:t>тел</a:t>
            </a:r>
            <a:r>
              <a:rPr lang="ru-RU" kern="0" dirty="0">
                <a:solidFill>
                  <a:srgbClr val="FF0000"/>
                </a:solidFill>
                <a:latin typeface="Arial"/>
                <a:cs typeface="Arial"/>
              </a:rPr>
              <a:t>. (34922) 4-35-10</a:t>
            </a:r>
          </a:p>
          <a:p>
            <a:pPr lvl="0">
              <a:spcBef>
                <a:spcPct val="20000"/>
              </a:spcBef>
            </a:pPr>
            <a:r>
              <a:rPr lang="ru-RU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 школы: </a:t>
            </a:r>
            <a:r>
              <a:rPr lang="en-US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</a:t>
            </a:r>
            <a:r>
              <a:rPr lang="ru-RU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.edushd.ru</a:t>
            </a:r>
            <a:r>
              <a:rPr lang="ru-RU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в новостной ленте и разделе «Образовательный бренд Ямала»</a:t>
            </a:r>
            <a:endParaRPr lang="ru-RU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87671"/>
            <a:ext cx="2094508" cy="1795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0325"/>
            <a:ext cx="2076139" cy="2766244"/>
          </a:xfrm>
          <a:prstGeom prst="rect">
            <a:avLst/>
          </a:prstGeom>
          <a:ln w="3175">
            <a:solidFill>
              <a:srgbClr val="3333CC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5465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3568" y="1124744"/>
            <a:ext cx="41069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Каб22_1\Desktop\2016-2017\Планы 2016\БРЕНД НА САЙТ\Логотип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451" y="143685"/>
            <a:ext cx="2016224" cy="1719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KES\Desktop\2017-2018\hello_html_52f8c77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7107"/>
            <a:ext cx="1487488" cy="116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бъект 9"/>
          <p:cNvSpPr>
            <a:spLocks noGrp="1"/>
          </p:cNvSpPr>
          <p:nvPr>
            <p:ph sz="half" idx="1"/>
          </p:nvPr>
        </p:nvSpPr>
        <p:spPr>
          <a:xfrm>
            <a:off x="611560" y="1600201"/>
            <a:ext cx="3884240" cy="3231790"/>
          </a:xfrm>
        </p:spPr>
        <p:txBody>
          <a:bodyPr/>
          <a:lstStyle/>
          <a:p>
            <a:endParaRPr lang="ru-RU" sz="2400" dirty="0" smtClean="0"/>
          </a:p>
          <a:p>
            <a:pPr marL="0" indent="0" algn="ctr">
              <a:buNone/>
            </a:pPr>
            <a:endParaRPr lang="ru-RU" sz="2400" dirty="0">
              <a:solidFill>
                <a:srgbClr val="7030A0"/>
              </a:solidFill>
            </a:endParaRPr>
          </a:p>
        </p:txBody>
      </p:sp>
      <p:graphicFrame>
        <p:nvGraphicFramePr>
          <p:cNvPr id="13" name="Объект 12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463676727"/>
              </p:ext>
            </p:extLst>
          </p:nvPr>
        </p:nvGraphicFramePr>
        <p:xfrm>
          <a:off x="176436" y="1143814"/>
          <a:ext cx="4038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25075" y="237646"/>
            <a:ext cx="8229600" cy="1143000"/>
          </a:xfrm>
        </p:spPr>
        <p:txBody>
          <a:bodyPr/>
          <a:lstStyle/>
          <a:p>
            <a:pPr algn="l"/>
            <a:r>
              <a:rPr lang="ru-RU" sz="2400" b="1" dirty="0" smtClean="0">
                <a:solidFill>
                  <a:srgbClr val="002060"/>
                </a:solidFill>
              </a:rPr>
              <a:t>          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051720" y="143685"/>
            <a:ext cx="3950111" cy="859861"/>
          </a:xfrm>
          <a:prstGeom prst="rect">
            <a:avLst/>
          </a:prstGeom>
          <a:solidFill>
            <a:srgbClr val="FFCC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6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defRPr/>
            </a:pPr>
            <a:r>
              <a:rPr lang="ru-RU" sz="1600" b="1" dirty="0" smtClean="0">
                <a:solidFill>
                  <a:srgbClr val="002060"/>
                </a:solidFill>
              </a:rPr>
              <a:t>Реализуемый социокультурный    проект</a:t>
            </a:r>
          </a:p>
          <a:p>
            <a:pPr algn="ctr">
              <a:defRPr/>
            </a:pPr>
            <a:r>
              <a:rPr lang="ru-RU" sz="1600" b="1" dirty="0" smtClean="0">
                <a:solidFill>
                  <a:srgbClr val="002060"/>
                </a:solidFill>
              </a:rPr>
              <a:t>«Поезд толерантности»</a:t>
            </a:r>
            <a:r>
              <a:rPr lang="ru-RU" dirty="0">
                <a:solidFill>
                  <a:srgbClr val="002060"/>
                </a:solidFill>
              </a:rPr>
              <a:t/>
            </a:r>
            <a:br>
              <a:rPr lang="ru-RU" dirty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356098"/>
            <a:ext cx="3489463" cy="1920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3923929" y="3136670"/>
            <a:ext cx="2664295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000" dirty="0" smtClean="0">
                <a:solidFill>
                  <a:srgbClr val="000000"/>
                </a:solidFill>
              </a:rPr>
              <a:t>«Комплексные </a:t>
            </a:r>
            <a:r>
              <a:rPr lang="ru-RU" sz="1000" dirty="0">
                <a:solidFill>
                  <a:srgbClr val="000000"/>
                </a:solidFill>
              </a:rPr>
              <a:t>меры по противодействию экстремизму и терроризму, гармонизации межэтнических и межкультурных отношений, профилактике проявлений ксенофобии, укрепления толерантности на территории Ямало-Ненецкого автономного </a:t>
            </a:r>
            <a:r>
              <a:rPr lang="ru-RU" sz="1000" dirty="0" smtClean="0">
                <a:solidFill>
                  <a:srgbClr val="000000"/>
                </a:solidFill>
              </a:rPr>
              <a:t>округа Подпрограмма»  </a:t>
            </a:r>
            <a:r>
              <a:rPr lang="ru-RU" sz="1000" dirty="0">
                <a:solidFill>
                  <a:srgbClr val="000000"/>
                </a:solidFill>
              </a:rPr>
              <a:t>(далее – окружная подпрограмма) государственной программы "Безопасный </a:t>
            </a:r>
            <a:r>
              <a:rPr lang="ru-RU" sz="1000" dirty="0" smtClean="0">
                <a:solidFill>
                  <a:srgbClr val="000000"/>
                </a:solidFill>
              </a:rPr>
              <a:t>регион»</a:t>
            </a:r>
          </a:p>
          <a:p>
            <a:pPr lvl="0"/>
            <a:endParaRPr lang="ru-RU" sz="1000" dirty="0">
              <a:solidFill>
                <a:srgbClr val="000000"/>
              </a:solidFill>
            </a:endParaRPr>
          </a:p>
          <a:p>
            <a:pPr lvl="0"/>
            <a:r>
              <a:rPr lang="ru-RU" sz="1000" dirty="0" smtClean="0">
                <a:solidFill>
                  <a:srgbClr val="000000"/>
                </a:solidFill>
              </a:rPr>
              <a:t/>
            </a:r>
            <a:br>
              <a:rPr lang="ru-RU" sz="1000" dirty="0" smtClean="0">
                <a:solidFill>
                  <a:srgbClr val="000000"/>
                </a:solidFill>
              </a:rPr>
            </a:br>
            <a:endParaRPr lang="ru-RU" sz="1000" dirty="0" smtClean="0">
              <a:solidFill>
                <a:srgbClr val="000000"/>
              </a:solidFill>
            </a:endParaRPr>
          </a:p>
          <a:p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6738451" y="3276515"/>
            <a:ext cx="2154028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«Комплексные меры по противодействию экстремизму, гармонизации межэтнических и межкультурных отношений, профилактике проявлений ксенофобии, укрепления толерантности на территории муниципального образования город Салехард» муниципальной программы "Безопасный город"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932040" y="4725144"/>
            <a:ext cx="1806411" cy="57606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dirty="0" smtClean="0">
                <a:solidFill>
                  <a:srgbClr val="FF0000"/>
                </a:solidFill>
              </a:rPr>
              <a:t>Финансовое обеспечение:</a:t>
            </a:r>
          </a:p>
          <a:p>
            <a:pPr algn="ctr">
              <a:defRPr/>
            </a:pPr>
            <a:r>
              <a:rPr lang="ru-RU" sz="1000" dirty="0" smtClean="0">
                <a:solidFill>
                  <a:srgbClr val="FF0000"/>
                </a:solidFill>
              </a:rPr>
              <a:t>100 тыс. руб.</a:t>
            </a:r>
          </a:p>
          <a:p>
            <a:pPr algn="ctr">
              <a:defRPr/>
            </a:pPr>
            <a:r>
              <a:rPr lang="ru-RU" sz="1000" dirty="0" smtClean="0">
                <a:solidFill>
                  <a:srgbClr val="FF0000"/>
                </a:solidFill>
              </a:rPr>
              <a:t>(</a:t>
            </a:r>
            <a:r>
              <a:rPr lang="ru-RU" sz="1000" dirty="0" err="1">
                <a:solidFill>
                  <a:srgbClr val="FF0000"/>
                </a:solidFill>
              </a:rPr>
              <a:t>грантовая</a:t>
            </a:r>
            <a:r>
              <a:rPr lang="ru-RU" sz="1000" dirty="0">
                <a:solidFill>
                  <a:srgbClr val="FF0000"/>
                </a:solidFill>
              </a:rPr>
              <a:t> поддержка)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987824" y="1140654"/>
            <a:ext cx="47787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rgbClr val="FF0000"/>
                </a:solidFill>
              </a:rPr>
              <a:t>Данные социального паспорта школы – 33 национальности </a:t>
            </a:r>
            <a:endParaRPr lang="ru-RU" sz="1000" b="1" dirty="0">
              <a:solidFill>
                <a:srgbClr val="FF0000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053350" y="2316306"/>
            <a:ext cx="1666299" cy="820364"/>
          </a:xfrm>
          <a:prstGeom prst="rect">
            <a:avLst/>
          </a:prstGeom>
          <a:gradFill>
            <a:gsLst>
              <a:gs pos="0">
                <a:schemeClr val="lt1">
                  <a:tint val="80000"/>
                  <a:satMod val="300000"/>
                </a:schemeClr>
              </a:gs>
              <a:gs pos="100000">
                <a:schemeClr val="accent5">
                  <a:lumMod val="40000"/>
                  <a:lumOff val="60000"/>
                </a:schemeClr>
              </a:gs>
            </a:gsLst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b="1" dirty="0">
                <a:solidFill>
                  <a:srgbClr val="7030A0"/>
                </a:solidFill>
              </a:rPr>
              <a:t>«Толерантность – гармония многообразия</a:t>
            </a:r>
          </a:p>
        </p:txBody>
      </p:sp>
      <p:sp>
        <p:nvSpPr>
          <p:cNvPr id="28" name="AutoShape 4"/>
          <p:cNvSpPr>
            <a:spLocks noChangeArrowheads="1"/>
          </p:cNvSpPr>
          <p:nvPr/>
        </p:nvSpPr>
        <p:spPr bwMode="gray">
          <a:xfrm rot="5400000">
            <a:off x="7772046" y="2026855"/>
            <a:ext cx="274740" cy="285750"/>
          </a:xfrm>
          <a:prstGeom prst="chevron">
            <a:avLst>
              <a:gd name="adj" fmla="val 52514"/>
            </a:avLst>
          </a:prstGeom>
          <a:solidFill>
            <a:srgbClr val="FFCC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ru-RU" alt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71" y="238568"/>
            <a:ext cx="2356297" cy="6166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86000" y="476673"/>
            <a:ext cx="49502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Считаете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 Вы нашу школу поликультурным центром микрорайона?</a:t>
            </a:r>
            <a:endParaRPr lang="ru-RU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63372"/>
            <a:ext cx="2017713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71600" y="4941168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Сроки реализации проекта – 2018/2019 год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615508359"/>
              </p:ext>
            </p:extLst>
          </p:nvPr>
        </p:nvGraphicFramePr>
        <p:xfrm>
          <a:off x="1839652" y="1410335"/>
          <a:ext cx="6045460" cy="4208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4342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707088" cy="1143000"/>
          </a:xfrm>
        </p:spPr>
        <p:txBody>
          <a:bodyPr/>
          <a:lstStyle/>
          <a:p>
            <a:pPr lvl="0"/>
            <a:r>
              <a:rPr lang="ru-RU" altLang="ja-JP" sz="2000" b="1" dirty="0">
                <a:solidFill>
                  <a:srgbClr val="002060"/>
                </a:solidFill>
                <a:latin typeface="Arial" pitchFamily="34" charset="0"/>
                <a:ea typeface="MS Mincho" pitchFamily="49" charset="-128"/>
                <a:cs typeface="Arial" pitchFamily="34" charset="0"/>
              </a:rPr>
              <a:t>Участники проекта, социальные </a:t>
            </a:r>
            <a:r>
              <a:rPr lang="ru-RU" altLang="ja-JP" sz="2000" b="1" dirty="0" smtClean="0">
                <a:solidFill>
                  <a:srgbClr val="002060"/>
                </a:solidFill>
                <a:latin typeface="Arial" pitchFamily="34" charset="0"/>
                <a:ea typeface="MS Mincho" pitchFamily="49" charset="-128"/>
                <a:cs typeface="Arial" pitchFamily="34" charset="0"/>
              </a:rPr>
              <a:t>партнёры</a:t>
            </a:r>
            <a:r>
              <a:rPr lang="ru-RU" altLang="ja-JP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altLang="ja-JP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sz="2000" dirty="0">
              <a:solidFill>
                <a:srgbClr val="00206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2128809"/>
              </p:ext>
            </p:extLst>
          </p:nvPr>
        </p:nvGraphicFramePr>
        <p:xfrm>
          <a:off x="395536" y="980729"/>
          <a:ext cx="7118415" cy="4429813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558835"/>
                <a:gridCol w="3559580"/>
              </a:tblGrid>
              <a:tr h="3013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619250" algn="l"/>
                        </a:tabLs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</a:rPr>
                        <a:t>Участники проекта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619250" algn="l"/>
                        </a:tabLst>
                      </a:pPr>
                      <a:r>
                        <a:rPr lang="ru-RU" sz="1400" dirty="0">
                          <a:effectLst/>
                          <a:latin typeface="Times New Roman"/>
                          <a:ea typeface="MS Mincho"/>
                        </a:rPr>
                        <a:t>Степень привлечения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5043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1619250" algn="l"/>
                        </a:tabLst>
                      </a:pPr>
                      <a:endParaRPr lang="ru-RU" sz="1400" dirty="0">
                        <a:effectLst/>
                        <a:latin typeface="Times New Roman"/>
                        <a:ea typeface="Calibri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i="1" dirty="0">
                          <a:effectLst/>
                          <a:latin typeface="Times New Roman"/>
                          <a:ea typeface="MS Mincho"/>
                        </a:rPr>
                        <a:t>Участниками образовательного процесса: 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/>
                        <a:buBlip>
                          <a:blip r:embed="rId2"/>
                        </a:buBlip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MS Mincho"/>
                        </a:rPr>
                        <a:t>Учащиеся </a:t>
                      </a:r>
                      <a:r>
                        <a:rPr lang="ru-RU" sz="1400" dirty="0">
                          <a:effectLst/>
                          <a:latin typeface="Times New Roman"/>
                          <a:ea typeface="MS Mincho"/>
                        </a:rPr>
                        <a:t>1-11классов, 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/>
                        <a:buBlip>
                          <a:blip r:embed="rId2"/>
                        </a:buBlip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MS Mincho"/>
                        </a:rPr>
                        <a:t>Педагоги </a:t>
                      </a:r>
                      <a:r>
                        <a:rPr lang="ru-RU" sz="1400" dirty="0">
                          <a:effectLst/>
                          <a:latin typeface="Times New Roman"/>
                          <a:ea typeface="MS Mincho"/>
                        </a:rPr>
                        <a:t>школы, 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/>
                        <a:buBlip>
                          <a:blip r:embed="rId2"/>
                        </a:buBlip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MS Mincho"/>
                        </a:rPr>
                        <a:t>Родители </a:t>
                      </a:r>
                      <a:r>
                        <a:rPr lang="ru-RU" sz="1400" dirty="0">
                          <a:effectLst/>
                          <a:latin typeface="Times New Roman"/>
                          <a:ea typeface="MS Mincho"/>
                        </a:rPr>
                        <a:t>учеников.  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MS Mincho"/>
                        </a:rPr>
                        <a:t> 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619250" algn="l"/>
                        </a:tabLst>
                      </a:pPr>
                      <a:r>
                        <a:rPr lang="ru-RU" sz="1400">
                          <a:effectLst/>
                          <a:latin typeface="Times New Roman"/>
                          <a:ea typeface="MS Mincho"/>
                        </a:rPr>
                        <a:t>- общее руководство;</a:t>
                      </a:r>
                      <a:endParaRPr lang="ru-RU" sz="1400">
                        <a:effectLst/>
                        <a:latin typeface="Times New Roman"/>
                        <a:ea typeface="Calibri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619250" algn="l"/>
                        </a:tabLst>
                      </a:pPr>
                      <a:r>
                        <a:rPr lang="ru-RU" sz="1400">
                          <a:effectLst/>
                          <a:latin typeface="Times New Roman"/>
                          <a:ea typeface="MS Mincho"/>
                        </a:rPr>
                        <a:t>- организация образовательной, практической, информационно-методической, содержательной досуговой деятельности;</a:t>
                      </a:r>
                      <a:endParaRPr lang="ru-RU" sz="1400">
                        <a:effectLst/>
                        <a:latin typeface="Times New Roman"/>
                        <a:ea typeface="Calibri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619250" algn="l"/>
                        </a:tabLst>
                      </a:pPr>
                      <a:r>
                        <a:rPr lang="ru-RU" sz="1400">
                          <a:effectLst/>
                          <a:latin typeface="Times New Roman"/>
                          <a:ea typeface="MS Mincho"/>
                        </a:rPr>
                        <a:t>- обеспечение психологического комфорта на период реализации проекта.</a:t>
                      </a:r>
                      <a:endParaRPr lang="ru-RU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49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MS Mincho"/>
                        </a:rPr>
                        <a:t>2. 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MS Mincho"/>
                        </a:rPr>
                        <a:t>Национальная библиотека ЯНАО,</a:t>
                      </a:r>
                      <a:r>
                        <a:rPr lang="ru-RU" sz="1400" baseline="0" dirty="0" smtClean="0">
                          <a:effectLst/>
                          <a:latin typeface="Times New Roman"/>
                          <a:ea typeface="MS Mincho"/>
                        </a:rPr>
                        <a:t> Централизованная библиотечная система, библиотека «Дружбы народов»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619250" algn="l"/>
                        </a:tabLst>
                      </a:pPr>
                      <a:r>
                        <a:rPr lang="ru-RU" sz="1400">
                          <a:effectLst/>
                          <a:latin typeface="Times New Roman"/>
                          <a:ea typeface="MS Mincho"/>
                        </a:rPr>
                        <a:t>-  информационное обеспечение;</a:t>
                      </a:r>
                      <a:endParaRPr lang="ru-RU" sz="1400">
                        <a:effectLst/>
                        <a:latin typeface="Times New Roman"/>
                        <a:ea typeface="Calibri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619250" algn="l"/>
                        </a:tabLst>
                      </a:pPr>
                      <a:r>
                        <a:rPr lang="ru-RU" sz="1400">
                          <a:effectLst/>
                          <a:latin typeface="Times New Roman"/>
                          <a:ea typeface="MS Mincho"/>
                        </a:rPr>
                        <a:t>- методическая помощь;</a:t>
                      </a:r>
                      <a:endParaRPr lang="ru-RU" sz="1400">
                        <a:effectLst/>
                        <a:latin typeface="Times New Roman"/>
                        <a:ea typeface="Calibri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619250" algn="l"/>
                        </a:tabLst>
                      </a:pPr>
                      <a:r>
                        <a:rPr lang="ru-RU" sz="1400">
                          <a:effectLst/>
                          <a:latin typeface="Times New Roman"/>
                          <a:ea typeface="MS Mincho"/>
                        </a:rPr>
                        <a:t>- помощь в организации мероприятий</a:t>
                      </a:r>
                      <a:endParaRPr lang="ru-RU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49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effectLst/>
                          <a:latin typeface="Times New Roman"/>
                          <a:ea typeface="MS Mincho"/>
                        </a:rPr>
                        <a:t>3. 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MS Mincho"/>
                          <a:cs typeface="+mn-cs"/>
                        </a:rPr>
                        <a:t>ГАУК ЯНАО «Окружной центр национальных культур»,</a:t>
                      </a:r>
                      <a:endParaRPr kumimoji="0" lang="ru-RU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Calibri"/>
                        <a:cs typeface="+mn-cs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619250" algn="l"/>
                        </a:tabLs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MS Mincho"/>
                        </a:rPr>
                        <a:t>МВК </a:t>
                      </a:r>
                      <a:r>
                        <a:rPr lang="ru-RU" sz="1400" dirty="0">
                          <a:effectLst/>
                          <a:latin typeface="Times New Roman"/>
                          <a:ea typeface="MS Mincho"/>
                        </a:rPr>
                        <a:t>им. И.С. </a:t>
                      </a:r>
                      <a:r>
                        <a:rPr lang="ru-RU" sz="1400" dirty="0" err="1">
                          <a:effectLst/>
                          <a:latin typeface="Times New Roman"/>
                          <a:ea typeface="MS Mincho"/>
                        </a:rPr>
                        <a:t>Шемановского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619250" algn="l"/>
                        </a:tabLst>
                      </a:pPr>
                      <a:r>
                        <a:rPr lang="ru-RU" sz="1400">
                          <a:effectLst/>
                          <a:latin typeface="Times New Roman"/>
                          <a:ea typeface="MS Mincho"/>
                        </a:rPr>
                        <a:t>- -  информационное обеспечение;</a:t>
                      </a:r>
                      <a:endParaRPr lang="ru-RU" sz="1400">
                        <a:effectLst/>
                        <a:latin typeface="Times New Roman"/>
                        <a:ea typeface="Calibri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619250" algn="l"/>
                        </a:tabLst>
                      </a:pPr>
                      <a:r>
                        <a:rPr lang="ru-RU" sz="1400">
                          <a:effectLst/>
                          <a:latin typeface="Times New Roman"/>
                          <a:ea typeface="MS Mincho"/>
                        </a:rPr>
                        <a:t>- методическая помощь</a:t>
                      </a:r>
                      <a:endParaRPr lang="ru-RU" sz="1400">
                        <a:effectLst/>
                        <a:latin typeface="Times New Roman"/>
                        <a:ea typeface="Calibri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619250" algn="l"/>
                        </a:tabLst>
                      </a:pPr>
                      <a:r>
                        <a:rPr lang="ru-RU" sz="1400">
                          <a:effectLst/>
                          <a:latin typeface="Times New Roman"/>
                          <a:ea typeface="MS Mincho"/>
                        </a:rPr>
                        <a:t>- помощь в организации мероприятий</a:t>
                      </a:r>
                      <a:endParaRPr lang="ru-RU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495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</a:rPr>
                        <a:t>4. Информационное агентство «Северный ветер», газета «Полярный круг»</a:t>
                      </a:r>
                      <a:endParaRPr lang="ru-RU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619250" algn="l"/>
                        </a:tabLst>
                      </a:pPr>
                      <a:r>
                        <a:rPr lang="ru-RU" sz="1400">
                          <a:effectLst/>
                          <a:latin typeface="Times New Roman"/>
                          <a:ea typeface="MS Mincho"/>
                        </a:rPr>
                        <a:t>-освещение деятельности проекта в СМИ</a:t>
                      </a:r>
                      <a:endParaRPr lang="ru-RU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33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5.Общественные организации,</a:t>
                      </a:r>
                      <a:r>
                        <a:rPr lang="ru-RU" sz="1400" baseline="0" dirty="0" smtClean="0">
                          <a:effectLst/>
                          <a:latin typeface="Times New Roman"/>
                          <a:ea typeface="Times New Roman"/>
                        </a:rPr>
                        <a:t> национально-культурные автономии и организации, зарегистрированные в г. Салехард.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619250" algn="l"/>
                        </a:tabLst>
                      </a:pPr>
                      <a:r>
                        <a:rPr lang="ru-RU" sz="1400" dirty="0">
                          <a:effectLst/>
                          <a:latin typeface="Times New Roman"/>
                          <a:ea typeface="MS Mincho"/>
                        </a:rPr>
                        <a:t>- помощь в организации мероприятий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88640"/>
            <a:ext cx="2017713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0099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07704" y="327067"/>
            <a:ext cx="4608512" cy="1143000"/>
          </a:xfrm>
        </p:spPr>
        <p:txBody>
          <a:bodyPr/>
          <a:lstStyle/>
          <a:p>
            <a:pPr lvl="0" indent="449580">
              <a:lnSpc>
                <a:spcPct val="115000"/>
              </a:lnSpc>
              <a:spcAft>
                <a:spcPts val="0"/>
              </a:spcAft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sz="2400" b="1" kern="1200" dirty="0" smtClean="0">
                <a:solidFill>
                  <a:srgbClr val="002060"/>
                </a:solidFill>
                <a:latin typeface="Times New Roman"/>
                <a:ea typeface="MS Mincho"/>
                <a:cs typeface="Arial" charset="0"/>
              </a:rPr>
              <a:t>Цель </a:t>
            </a:r>
            <a:r>
              <a:rPr lang="ru-RU" sz="2400" b="1" kern="1200" dirty="0">
                <a:solidFill>
                  <a:srgbClr val="002060"/>
                </a:solidFill>
                <a:latin typeface="Times New Roman"/>
                <a:ea typeface="MS Mincho"/>
                <a:cs typeface="Arial" charset="0"/>
              </a:rPr>
              <a:t>проекта:</a:t>
            </a:r>
            <a:r>
              <a:rPr lang="ru-RU" sz="2400" b="1" kern="1200" dirty="0">
                <a:solidFill>
                  <a:srgbClr val="002060"/>
                </a:solidFill>
                <a:latin typeface="Times New Roman"/>
                <a:ea typeface="Calibri"/>
                <a:cs typeface="Arial" charset="0"/>
              </a:rPr>
              <a:t/>
            </a:r>
            <a:br>
              <a:rPr lang="ru-RU" sz="2400" b="1" kern="1200" dirty="0">
                <a:solidFill>
                  <a:srgbClr val="002060"/>
                </a:solidFill>
                <a:latin typeface="Times New Roman"/>
                <a:ea typeface="Calibri"/>
                <a:cs typeface="Arial" charset="0"/>
              </a:rPr>
            </a:b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7" y="188640"/>
            <a:ext cx="2017713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55576" y="1628800"/>
            <a:ext cx="6480720" cy="1022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/>
                <a:ea typeface="MS Mincho"/>
              </a:rPr>
              <a:t>Формирование </a:t>
            </a:r>
            <a:r>
              <a:rPr lang="ru-RU" dirty="0">
                <a:latin typeface="Times New Roman"/>
                <a:ea typeface="MS Mincho"/>
              </a:rPr>
              <a:t>этнической толерантности в школьной среде  средствами социально-значимой </a:t>
            </a:r>
            <a:r>
              <a:rPr lang="ru-RU" dirty="0" smtClean="0">
                <a:latin typeface="Times New Roman"/>
                <a:ea typeface="MS Mincho"/>
              </a:rPr>
              <a:t>деятельности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как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важнейшей ценности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современного общества</a:t>
            </a:r>
            <a:r>
              <a:rPr lang="ru-RU" dirty="0" smtClean="0">
                <a:latin typeface="Times New Roman"/>
                <a:ea typeface="MS Mincho"/>
              </a:rPr>
              <a:t>.</a:t>
            </a:r>
            <a:endParaRPr lang="ru-RU" dirty="0">
              <a:effectLst/>
              <a:latin typeface="Times New Roman"/>
              <a:ea typeface="Calibri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13292"/>
            <a:ext cx="2024063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39552" y="2140030"/>
            <a:ext cx="8136904" cy="4269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580" algn="just">
              <a:lnSpc>
                <a:spcPct val="115000"/>
              </a:lnSpc>
              <a:spcAft>
                <a:spcPts val="0"/>
              </a:spcAft>
            </a:pPr>
            <a:endParaRPr lang="ru-RU" sz="2400" b="1" dirty="0" smtClean="0">
              <a:solidFill>
                <a:srgbClr val="002060"/>
              </a:solidFill>
              <a:latin typeface="Times New Roman"/>
              <a:ea typeface="MS Mincho"/>
            </a:endParaRPr>
          </a:p>
          <a:p>
            <a:pPr lvl="0"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imes New Roman"/>
                <a:ea typeface="MS Mincho"/>
              </a:rPr>
              <a:t>Задачи </a:t>
            </a:r>
            <a:r>
              <a:rPr lang="ru-RU" sz="2000" b="1" dirty="0">
                <a:solidFill>
                  <a:srgbClr val="002060"/>
                </a:solidFill>
                <a:latin typeface="Times New Roman"/>
                <a:ea typeface="MS Mincho"/>
              </a:rPr>
              <a:t>проекта</a:t>
            </a:r>
            <a:r>
              <a:rPr lang="ru-RU" sz="2000" b="1" dirty="0" smtClean="0">
                <a:solidFill>
                  <a:srgbClr val="002060"/>
                </a:solidFill>
                <a:latin typeface="Times New Roman"/>
                <a:ea typeface="MS Mincho"/>
              </a:rPr>
              <a:t>:</a:t>
            </a: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/>
              <a:buBlip>
                <a:blip r:embed="rId4"/>
              </a:buBlip>
            </a:pPr>
            <a:r>
              <a:rPr lang="ru-RU" sz="1600" dirty="0" smtClean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Вовлечь </a:t>
            </a:r>
            <a:r>
              <a:rPr lang="ru-RU" sz="1600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учащихся, родителей, педагогов </a:t>
            </a:r>
            <a:r>
              <a:rPr lang="ru-RU" sz="1600" dirty="0" smtClean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в социально-значимые </a:t>
            </a:r>
            <a:r>
              <a:rPr lang="ru-RU" sz="1600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мероприятия толерантной </a:t>
            </a:r>
            <a:r>
              <a:rPr lang="ru-RU" sz="1600" dirty="0" smtClean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направленности;</a:t>
            </a: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/>
              <a:buBlip>
                <a:blip r:embed="rId4"/>
              </a:buBlip>
            </a:pPr>
            <a:r>
              <a:rPr lang="ru-RU" sz="1600" dirty="0" smtClean="0">
                <a:solidFill>
                  <a:srgbClr val="000000"/>
                </a:solidFill>
                <a:latin typeface="Times New Roman"/>
                <a:ea typeface="MS Mincho"/>
              </a:rPr>
              <a:t>Создать атмосферу </a:t>
            </a:r>
            <a:r>
              <a:rPr lang="ru-RU" sz="1600" dirty="0">
                <a:solidFill>
                  <a:srgbClr val="000000"/>
                </a:solidFill>
                <a:latin typeface="Times New Roman"/>
                <a:ea typeface="MS Mincho"/>
              </a:rPr>
              <a:t>доверия и </a:t>
            </a:r>
            <a:r>
              <a:rPr lang="ru-RU" sz="1600" dirty="0" smtClean="0">
                <a:solidFill>
                  <a:srgbClr val="000000"/>
                </a:solidFill>
                <a:latin typeface="Times New Roman"/>
                <a:ea typeface="MS Mincho"/>
              </a:rPr>
              <a:t>открытости </a:t>
            </a:r>
            <a:r>
              <a:rPr lang="ru-RU" sz="1600" dirty="0">
                <a:solidFill>
                  <a:srgbClr val="000000"/>
                </a:solidFill>
                <a:latin typeface="Times New Roman"/>
                <a:ea typeface="MS Mincho"/>
              </a:rPr>
              <a:t>между всеми участниками образовательного </a:t>
            </a:r>
            <a:r>
              <a:rPr lang="ru-RU" sz="1600" dirty="0" smtClean="0">
                <a:solidFill>
                  <a:srgbClr val="000000"/>
                </a:solidFill>
                <a:latin typeface="Times New Roman"/>
                <a:ea typeface="MS Mincho"/>
              </a:rPr>
              <a:t>процесса</a:t>
            </a:r>
            <a:r>
              <a:rPr lang="ru-RU" sz="1600" dirty="0" smtClean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;</a:t>
            </a: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/>
              <a:buBlip>
                <a:blip r:embed="rId4"/>
              </a:buBlip>
            </a:pPr>
            <a:r>
              <a:rPr lang="ru-RU" sz="1600" dirty="0" smtClean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Показать многообразие культур и культурных традиций народов, проживающих в г. Салехарде;</a:t>
            </a: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/>
              <a:buBlip>
                <a:blip r:embed="rId4"/>
              </a:buBlip>
            </a:pPr>
            <a:r>
              <a:rPr lang="ru-RU" sz="1600" dirty="0" smtClean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Создать условия для проявления творческой активности учащихся;</a:t>
            </a: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/>
              <a:buBlip>
                <a:blip r:embed="rId4"/>
              </a:buBlip>
            </a:pPr>
            <a:r>
              <a:rPr lang="ru-RU" sz="1600" dirty="0" smtClean="0">
                <a:latin typeface="Times New Roman"/>
                <a:ea typeface="MS Mincho"/>
              </a:rPr>
              <a:t>Создать положительный имидж школы как поликультурного образовательного центра.</a:t>
            </a:r>
          </a:p>
          <a:p>
            <a:endParaRPr lang="ru-RU" sz="1600" dirty="0">
              <a:latin typeface="Times New Roman"/>
              <a:ea typeface="MS Mincho"/>
            </a:endParaRPr>
          </a:p>
          <a:p>
            <a:endParaRPr lang="ru-RU" sz="16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53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91264" cy="648072"/>
          </a:xfrm>
        </p:spPr>
        <p:txBody>
          <a:bodyPr/>
          <a:lstStyle/>
          <a:p>
            <a:pPr lvl="0"/>
            <a:r>
              <a:rPr lang="ru-RU" sz="30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30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30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Этапы реализации Проекта:</a:t>
            </a:r>
            <a:br>
              <a:rPr lang="ru-RU" sz="30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2116137" cy="180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95736" y="1052736"/>
            <a:ext cx="442798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ja-JP" sz="1600" b="1" i="1" dirty="0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lang="en-US" altLang="ja-JP" sz="1600" b="1" i="1" u="sng" dirty="0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I </a:t>
            </a:r>
            <a:r>
              <a:rPr lang="ru-RU" altLang="ja-JP" sz="1600" b="1" i="1" u="sng" dirty="0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этап: </a:t>
            </a:r>
            <a:r>
              <a:rPr lang="ru-RU" altLang="ja-JP" sz="1600" b="1" u="sng" dirty="0" smtClean="0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ПОДГОТОВИТЕЛЬНЫЙ</a:t>
            </a:r>
            <a:endParaRPr lang="ru-RU" altLang="ja-JP" sz="16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algn="ctr" eaLnBrk="0" hangingPunct="0"/>
            <a:r>
              <a:rPr lang="ru-RU" altLang="ja-JP" sz="1600" b="1" i="1" dirty="0" smtClean="0">
                <a:solidFill>
                  <a:srgbClr val="00000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Цель</a:t>
            </a:r>
            <a:r>
              <a:rPr lang="ru-RU" altLang="ja-JP" sz="1600" i="1" dirty="0" smtClean="0">
                <a:solidFill>
                  <a:srgbClr val="00000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:</a:t>
            </a:r>
            <a:r>
              <a:rPr lang="ru-RU" altLang="ja-JP" sz="1600" dirty="0" smtClean="0">
                <a:solidFill>
                  <a:srgbClr val="00000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endParaRPr lang="ru-RU" altLang="ja-JP" sz="16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lvl="0" algn="ctr" eaLnBrk="0" hangingPunct="0"/>
            <a:r>
              <a:rPr lang="ru-RU" altLang="ja-JP" sz="1600" dirty="0" smtClean="0">
                <a:solidFill>
                  <a:srgbClr val="00000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Изучение проблемы межэтнического взаимодействия в школе.</a:t>
            </a:r>
            <a:endParaRPr lang="ru-RU" altLang="ja-JP" sz="16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lvl="0" algn="ctr" eaLnBrk="0" hangingPunct="0"/>
            <a:r>
              <a:rPr lang="ru-RU" altLang="ja-JP" sz="1600" b="1" i="1" dirty="0" smtClean="0">
                <a:solidFill>
                  <a:srgbClr val="00000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Ожидаемый </a:t>
            </a:r>
            <a:r>
              <a:rPr lang="ru-RU" altLang="ja-JP" sz="1600" b="1" i="1" dirty="0">
                <a:solidFill>
                  <a:srgbClr val="00000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результат:</a:t>
            </a:r>
            <a:endParaRPr lang="ru-RU" altLang="ja-JP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lvl="0" algn="ctr" eaLnBrk="0" hangingPunct="0"/>
            <a:r>
              <a:rPr lang="ru-RU" altLang="ja-JP" sz="1600" dirty="0">
                <a:solidFill>
                  <a:srgbClr val="00000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Определение степени вовлеченности учащихся в проблему, выделение целевых групп для дальнейшей работы</a:t>
            </a:r>
            <a:r>
              <a:rPr lang="ru-RU" altLang="ja-JP" sz="1600" dirty="0" smtClean="0">
                <a:solidFill>
                  <a:srgbClr val="00000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.</a:t>
            </a:r>
            <a:endParaRPr lang="ru-RU" altLang="ja-JP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lvl="0" algn="ctr" eaLnBrk="0" hangingPunct="0"/>
            <a:r>
              <a:rPr lang="ru-RU" altLang="ja-JP" sz="1600" b="1" i="1" dirty="0">
                <a:solidFill>
                  <a:srgbClr val="00000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Сроки:</a:t>
            </a:r>
            <a:r>
              <a:rPr lang="ru-RU" altLang="ja-JP" sz="1600" dirty="0">
                <a:solidFill>
                  <a:srgbClr val="00000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lang="ru-RU" altLang="ja-JP" sz="1600" dirty="0" smtClean="0">
                <a:solidFill>
                  <a:srgbClr val="00000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октябрь - ноябрь  2018 года</a:t>
            </a:r>
          </a:p>
          <a:p>
            <a:pPr lvl="0" algn="ctr" eaLnBrk="0" hangingPunct="0"/>
            <a:endParaRPr lang="ru-RU" altLang="ja-JP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310" y="2056183"/>
            <a:ext cx="2024063" cy="323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39552" y="3674640"/>
            <a:ext cx="55484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dirty="0" smtClean="0">
                <a:latin typeface="Times New Roman"/>
                <a:ea typeface="Calibri"/>
              </a:rPr>
              <a:t>Проведение диагностики </a:t>
            </a:r>
            <a:r>
              <a:rPr lang="ru-RU" dirty="0" err="1">
                <a:latin typeface="Times New Roman"/>
                <a:ea typeface="Calibri"/>
              </a:rPr>
              <a:t>сформированности</a:t>
            </a:r>
            <a:r>
              <a:rPr lang="ru-RU" dirty="0">
                <a:latin typeface="Times New Roman"/>
                <a:ea typeface="Calibri"/>
              </a:rPr>
              <a:t> этнической толерантности </a:t>
            </a:r>
            <a:r>
              <a:rPr lang="ru-RU" dirty="0" smtClean="0">
                <a:latin typeface="Times New Roman"/>
                <a:ea typeface="Calibri"/>
              </a:rPr>
              <a:t> в </a:t>
            </a:r>
            <a:r>
              <a:rPr lang="ru-RU" dirty="0">
                <a:latin typeface="Times New Roman"/>
                <a:ea typeface="Calibri"/>
              </a:rPr>
              <a:t>школьной среде «Индекс толерантности</a:t>
            </a:r>
            <a:r>
              <a:rPr lang="ru-RU" dirty="0" smtClean="0">
                <a:latin typeface="Times New Roman"/>
                <a:ea typeface="Calibri"/>
              </a:rPr>
              <a:t>».</a:t>
            </a: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dirty="0">
                <a:latin typeface="Times New Roman"/>
                <a:ea typeface="Calibri"/>
              </a:rPr>
              <a:t>Информирование через </a:t>
            </a:r>
            <a:r>
              <a:rPr lang="ru-RU" dirty="0" smtClean="0">
                <a:latin typeface="Times New Roman"/>
                <a:ea typeface="Calibri"/>
              </a:rPr>
              <a:t>официальный сайт школы </a:t>
            </a:r>
            <a:r>
              <a:rPr lang="ru-RU" dirty="0">
                <a:latin typeface="Times New Roman"/>
                <a:ea typeface="Calibri"/>
              </a:rPr>
              <a:t>о </a:t>
            </a:r>
            <a:r>
              <a:rPr lang="ru-RU" dirty="0" smtClean="0">
                <a:latin typeface="Times New Roman"/>
                <a:ea typeface="Calibri"/>
              </a:rPr>
              <a:t>реализации проекта </a:t>
            </a:r>
            <a:r>
              <a:rPr lang="ru-RU" dirty="0">
                <a:latin typeface="Times New Roman"/>
                <a:ea typeface="Calibri"/>
              </a:rPr>
              <a:t>«Поезд толерантности</a:t>
            </a:r>
            <a:r>
              <a:rPr lang="ru-RU" dirty="0" smtClean="0">
                <a:latin typeface="Times New Roman"/>
                <a:ea typeface="Calibri"/>
              </a:rPr>
              <a:t>».</a:t>
            </a:r>
            <a:endParaRPr lang="ru-RU" dirty="0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32656"/>
            <a:ext cx="2017713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447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ru-RU" altLang="ja-JP" sz="1600" b="1" i="1" kern="1200" dirty="0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lang="ru-RU" altLang="ja-JP" sz="1600" b="1" i="1" kern="1200" dirty="0" smtClean="0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/>
            </a:r>
            <a:br>
              <a:rPr lang="ru-RU" altLang="ja-JP" sz="1600" b="1" i="1" kern="1200" dirty="0" smtClean="0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</a:br>
            <a:r>
              <a:rPr lang="ru-RU" altLang="ja-JP" sz="1600" b="1" i="1" kern="1200" dirty="0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/>
            </a:r>
            <a:br>
              <a:rPr lang="ru-RU" altLang="ja-JP" sz="1600" b="1" i="1" kern="1200" dirty="0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</a:br>
            <a:r>
              <a:rPr lang="ru-RU" altLang="ja-JP" sz="1600" b="1" i="1" kern="1200" dirty="0" smtClean="0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/>
            </a:r>
            <a:br>
              <a:rPr lang="ru-RU" altLang="ja-JP" sz="1600" b="1" i="1" kern="1200" dirty="0" smtClean="0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</a:br>
            <a:r>
              <a:rPr lang="ru-RU" altLang="ja-JP" sz="1600" b="1" i="1" kern="1200" dirty="0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/>
            </a:r>
            <a:br>
              <a:rPr lang="ru-RU" altLang="ja-JP" sz="1600" b="1" i="1" kern="1200" dirty="0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</a:br>
            <a:r>
              <a:rPr lang="ru-RU" altLang="ja-JP" sz="1600" b="1" i="1" kern="1200" dirty="0" smtClean="0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/>
            </a:r>
            <a:br>
              <a:rPr lang="ru-RU" altLang="ja-JP" sz="1600" b="1" i="1" kern="1200" dirty="0" smtClean="0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</a:br>
            <a:r>
              <a:rPr lang="en-US" altLang="ja-JP" sz="1600" b="1" i="1" u="sng" kern="1200" dirty="0" smtClean="0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I </a:t>
            </a:r>
            <a:r>
              <a:rPr lang="ru-RU" altLang="ja-JP" sz="1600" b="1" i="1" u="sng" kern="1200" dirty="0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этап: </a:t>
            </a:r>
            <a:r>
              <a:rPr lang="ru-RU" altLang="ja-JP" sz="1600" b="1" u="sng" kern="1200" dirty="0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ПОДГОТОВИТЕЛЬНЫЙ</a:t>
            </a:r>
            <a:r>
              <a:rPr lang="ru-RU" altLang="ja-JP" sz="1600" kern="1200" dirty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ru-RU" altLang="ja-JP" sz="1600" kern="1200" dirty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ru-RU" sz="1400" b="1" i="1" dirty="0">
                <a:latin typeface="Times New Roman"/>
                <a:ea typeface="MS Mincho"/>
              </a:rPr>
              <a:t>Цель</a:t>
            </a:r>
            <a:r>
              <a:rPr lang="ru-RU" sz="1400" dirty="0">
                <a:latin typeface="Times New Roman"/>
                <a:ea typeface="MS Mincho"/>
              </a:rPr>
              <a:t>: </a:t>
            </a:r>
            <a:r>
              <a:rPr lang="ru-RU" sz="1400" dirty="0">
                <a:latin typeface="Times New Roman"/>
                <a:ea typeface="Calibri"/>
              </a:rPr>
              <a:t/>
            </a:r>
            <a:br>
              <a:rPr lang="ru-RU" sz="1400" dirty="0">
                <a:latin typeface="Times New Roman"/>
                <a:ea typeface="Calibri"/>
              </a:rPr>
            </a:br>
            <a:r>
              <a:rPr lang="ru-RU" sz="1400" dirty="0">
                <a:latin typeface="Times New Roman"/>
                <a:ea typeface="MS Mincho"/>
              </a:rPr>
              <a:t>Координация взаимодействия </a:t>
            </a:r>
            <a:r>
              <a:rPr lang="ru-RU" sz="1400" dirty="0" smtClean="0">
                <a:latin typeface="Times New Roman"/>
                <a:ea typeface="MS Mincho"/>
              </a:rPr>
              <a:t>школы, </a:t>
            </a:r>
            <a:r>
              <a:rPr lang="ru-RU" sz="1400" dirty="0">
                <a:latin typeface="Times New Roman"/>
                <a:ea typeface="Calibri"/>
              </a:rPr>
              <a:t/>
            </a:r>
            <a:br>
              <a:rPr lang="ru-RU" sz="1400" dirty="0">
                <a:latin typeface="Times New Roman"/>
                <a:ea typeface="Calibri"/>
              </a:rPr>
            </a:br>
            <a:r>
              <a:rPr lang="ru-RU" sz="1400" dirty="0">
                <a:latin typeface="Times New Roman"/>
                <a:ea typeface="MS Mincho"/>
              </a:rPr>
              <a:t>семьи и общественности.</a:t>
            </a:r>
            <a:r>
              <a:rPr lang="ru-RU" sz="1400" dirty="0">
                <a:latin typeface="Times New Roman"/>
                <a:ea typeface="Calibri"/>
              </a:rPr>
              <a:t/>
            </a:r>
            <a:br>
              <a:rPr lang="ru-RU" sz="1400" dirty="0">
                <a:latin typeface="Times New Roman"/>
                <a:ea typeface="Calibri"/>
              </a:rPr>
            </a:br>
            <a:r>
              <a:rPr lang="ru-RU" sz="1400" b="1" i="1" dirty="0">
                <a:latin typeface="Times New Roman"/>
                <a:ea typeface="MS Mincho"/>
              </a:rPr>
              <a:t>Прогнозируемый</a:t>
            </a:r>
            <a:r>
              <a:rPr lang="ru-RU" sz="1400" dirty="0">
                <a:latin typeface="Times New Roman"/>
                <a:ea typeface="MS Mincho"/>
              </a:rPr>
              <a:t> </a:t>
            </a:r>
            <a:r>
              <a:rPr lang="ru-RU" sz="1400" b="1" i="1" dirty="0">
                <a:latin typeface="Times New Roman"/>
                <a:ea typeface="MS Mincho"/>
              </a:rPr>
              <a:t>результат</a:t>
            </a:r>
            <a:r>
              <a:rPr lang="ru-RU" sz="1400" dirty="0">
                <a:latin typeface="Times New Roman"/>
                <a:ea typeface="MS Mincho"/>
              </a:rPr>
              <a:t>: </a:t>
            </a:r>
            <a:r>
              <a:rPr lang="ru-RU" sz="1400" dirty="0">
                <a:latin typeface="Times New Roman"/>
                <a:ea typeface="Calibri"/>
              </a:rPr>
              <a:t/>
            </a:r>
            <a:br>
              <a:rPr lang="ru-RU" sz="1400" dirty="0">
                <a:latin typeface="Times New Roman"/>
                <a:ea typeface="Calibri"/>
              </a:rPr>
            </a:br>
            <a:r>
              <a:rPr lang="ru-RU" sz="1400" dirty="0">
                <a:latin typeface="Times New Roman"/>
                <a:ea typeface="MS Mincho"/>
              </a:rPr>
              <a:t>Мотивационная готовность участников Проекта к совместной деятельности.</a:t>
            </a:r>
            <a:r>
              <a:rPr lang="ru-RU" sz="1400" dirty="0">
                <a:latin typeface="Times New Roman"/>
                <a:ea typeface="Calibri"/>
              </a:rPr>
              <a:t/>
            </a:r>
            <a:br>
              <a:rPr lang="ru-RU" sz="1400" dirty="0">
                <a:latin typeface="Times New Roman"/>
                <a:ea typeface="Calibri"/>
              </a:rPr>
            </a:br>
            <a:r>
              <a:rPr lang="ru-RU" sz="1400" b="1" i="1" dirty="0">
                <a:latin typeface="Times New Roman"/>
                <a:ea typeface="MS Mincho"/>
              </a:rPr>
              <a:t>Сроки:</a:t>
            </a:r>
            <a:r>
              <a:rPr lang="ru-RU" sz="1400" dirty="0">
                <a:latin typeface="Times New Roman"/>
                <a:ea typeface="MS Mincho"/>
              </a:rPr>
              <a:t> </a:t>
            </a:r>
            <a:r>
              <a:rPr lang="ru-RU" sz="1400" dirty="0" smtClean="0">
                <a:latin typeface="Times New Roman"/>
                <a:ea typeface="MS Mincho"/>
              </a:rPr>
              <a:t>ноябрь 2018 </a:t>
            </a:r>
            <a:r>
              <a:rPr lang="ru-RU" sz="1400" dirty="0">
                <a:latin typeface="Times New Roman"/>
                <a:ea typeface="MS Mincho"/>
              </a:rPr>
              <a:t>года</a:t>
            </a:r>
            <a:r>
              <a:rPr lang="ru-RU" sz="1400" dirty="0">
                <a:latin typeface="Times New Roman"/>
                <a:ea typeface="Calibri"/>
              </a:rPr>
              <a:t/>
            </a:r>
            <a:br>
              <a:rPr lang="ru-RU" sz="1400" dirty="0">
                <a:latin typeface="Times New Roman"/>
                <a:ea typeface="Calibri"/>
              </a:rPr>
            </a:br>
            <a:endParaRPr lang="ru-RU" sz="1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7854"/>
            <a:ext cx="2590800" cy="217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921" y="3091487"/>
            <a:ext cx="2133600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99592" y="2492896"/>
            <a:ext cx="518457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>
                <a:latin typeface="Times New Roman"/>
                <a:ea typeface="Calibri"/>
              </a:rPr>
              <a:t>Круглый стол «Все мы разные –все мы вместе</a:t>
            </a:r>
            <a:r>
              <a:rPr lang="ru-RU" dirty="0" smtClean="0">
                <a:latin typeface="Times New Roman"/>
                <a:ea typeface="Calibri"/>
              </a:rPr>
              <a:t>!»;</a:t>
            </a:r>
          </a:p>
          <a:p>
            <a:endParaRPr lang="ru-RU" dirty="0" smtClean="0">
              <a:latin typeface="Times New Roman"/>
              <a:ea typeface="Calibri"/>
            </a:endParaRP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dirty="0" smtClean="0">
                <a:latin typeface="Times New Roman"/>
                <a:ea typeface="Calibri"/>
              </a:rPr>
              <a:t>Создание Координационного </a:t>
            </a:r>
            <a:r>
              <a:rPr lang="ru-RU" dirty="0">
                <a:latin typeface="Times New Roman"/>
                <a:ea typeface="Calibri"/>
              </a:rPr>
              <a:t>совета по реализации </a:t>
            </a:r>
            <a:r>
              <a:rPr lang="ru-RU" dirty="0" smtClean="0">
                <a:latin typeface="Times New Roman"/>
                <a:ea typeface="Calibri"/>
              </a:rPr>
              <a:t>Проекта, разработка мероприятий проекта;</a:t>
            </a:r>
          </a:p>
          <a:p>
            <a:pPr>
              <a:spcAft>
                <a:spcPts val="0"/>
              </a:spcAft>
            </a:pPr>
            <a:r>
              <a:rPr lang="ru-RU" dirty="0" smtClean="0">
                <a:latin typeface="Times New Roman"/>
                <a:ea typeface="Calibri"/>
              </a:rPr>
              <a:t> </a:t>
            </a:r>
            <a:endParaRPr lang="ru-RU" dirty="0">
              <a:latin typeface="Times New Roman"/>
              <a:ea typeface="Calibri"/>
            </a:endParaRP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dirty="0" smtClean="0">
                <a:latin typeface="Times New Roman"/>
                <a:ea typeface="Calibri"/>
              </a:rPr>
              <a:t>Информационное, материально-техническое </a:t>
            </a:r>
            <a:r>
              <a:rPr lang="ru-RU" dirty="0">
                <a:latin typeface="Times New Roman"/>
                <a:ea typeface="Calibri"/>
              </a:rPr>
              <a:t>и мультимедийное сопровождение </a:t>
            </a:r>
            <a:r>
              <a:rPr lang="ru-RU" dirty="0" smtClean="0">
                <a:latin typeface="Times New Roman"/>
                <a:ea typeface="Calibri"/>
              </a:rPr>
              <a:t>проекта.</a:t>
            </a:r>
            <a:endParaRPr lang="ru-RU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57854"/>
            <a:ext cx="2017713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69364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914400"/>
            <a:r>
              <a:rPr lang="ru-RU" altLang="ja-JP" sz="1600" b="1" i="1" u="sng" kern="1200" dirty="0" smtClean="0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/>
            </a:r>
            <a:br>
              <a:rPr lang="ru-RU" altLang="ja-JP" sz="1600" b="1" i="1" u="sng" kern="1200" dirty="0" smtClean="0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</a:br>
            <a:r>
              <a:rPr lang="ru-RU" altLang="ja-JP" sz="1600" b="1" i="1" u="sng" kern="1200" dirty="0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/>
            </a:r>
            <a:br>
              <a:rPr lang="ru-RU" altLang="ja-JP" sz="1600" b="1" i="1" u="sng" kern="1200" dirty="0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</a:br>
            <a:r>
              <a:rPr lang="ru-RU" altLang="ja-JP" sz="1600" b="1" i="1" u="sng" kern="1200" dirty="0" smtClean="0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/>
            </a:r>
            <a:br>
              <a:rPr lang="ru-RU" altLang="ja-JP" sz="1600" b="1" i="1" u="sng" kern="1200" dirty="0" smtClean="0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</a:br>
            <a:r>
              <a:rPr lang="ru-RU" altLang="ja-JP" sz="1600" b="1" i="1" u="sng" kern="1200" dirty="0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/>
            </a:r>
            <a:br>
              <a:rPr lang="ru-RU" altLang="ja-JP" sz="1600" b="1" i="1" u="sng" kern="1200" dirty="0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</a:br>
            <a:r>
              <a:rPr lang="ru-RU" altLang="ja-JP" sz="1600" b="1" i="1" u="sng" kern="1200" dirty="0" smtClean="0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/>
            </a:r>
            <a:br>
              <a:rPr lang="ru-RU" altLang="ja-JP" sz="1600" b="1" i="1" u="sng" kern="1200" dirty="0" smtClean="0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</a:br>
            <a:r>
              <a:rPr lang="ru-RU" altLang="ja-JP" sz="1600" b="1" i="1" u="sng" kern="1200" dirty="0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/>
            </a:r>
            <a:br>
              <a:rPr lang="ru-RU" altLang="ja-JP" sz="1600" b="1" i="1" u="sng" kern="1200" dirty="0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</a:br>
            <a:r>
              <a:rPr lang="ru-RU" altLang="ja-JP" sz="1600" b="1" i="1" u="sng" kern="1200" dirty="0" smtClean="0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/>
            </a:r>
            <a:br>
              <a:rPr lang="ru-RU" altLang="ja-JP" sz="1600" b="1" i="1" u="sng" kern="1200" dirty="0" smtClean="0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</a:br>
            <a:r>
              <a:rPr lang="en-US" altLang="ja-JP" sz="1600" b="1" i="1" u="sng" kern="1200" dirty="0" smtClean="0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III </a:t>
            </a:r>
            <a:r>
              <a:rPr lang="ru-RU" altLang="ja-JP" sz="1600" b="1" i="1" u="sng" kern="1200" dirty="0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этап: </a:t>
            </a:r>
            <a:r>
              <a:rPr lang="ru-RU" altLang="ja-JP" sz="1600" b="1" i="1" u="sng" kern="1200" dirty="0" smtClean="0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ПРАКТИЧЕСКИЙ</a:t>
            </a:r>
            <a:br>
              <a:rPr lang="ru-RU" altLang="ja-JP" sz="1600" b="1" i="1" u="sng" kern="1200" dirty="0" smtClean="0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</a:br>
            <a:r>
              <a:rPr lang="ru-RU" sz="1400" b="1" i="1" dirty="0" smtClean="0">
                <a:solidFill>
                  <a:srgbClr val="000000"/>
                </a:solidFill>
                <a:latin typeface="Times New Roman"/>
                <a:ea typeface="MS Mincho"/>
              </a:rPr>
              <a:t>Цель</a:t>
            </a:r>
            <a:r>
              <a:rPr lang="ru-RU" sz="1400" dirty="0">
                <a:solidFill>
                  <a:srgbClr val="000000"/>
                </a:solidFill>
                <a:latin typeface="Times New Roman"/>
                <a:ea typeface="MS Mincho"/>
              </a:rPr>
              <a:t>: </a:t>
            </a:r>
            <a:r>
              <a:rPr lang="ru-RU" sz="1400" dirty="0" smtClean="0">
                <a:latin typeface="Times New Roman"/>
                <a:ea typeface="MS Mincho"/>
              </a:rPr>
              <a:t>Реализация </a:t>
            </a:r>
            <a:r>
              <a:rPr lang="ru-RU" sz="1400" dirty="0">
                <a:latin typeface="Times New Roman"/>
                <a:ea typeface="MS Mincho"/>
              </a:rPr>
              <a:t>социального проекта </a:t>
            </a:r>
            <a:r>
              <a:rPr lang="ru-RU" sz="1400" dirty="0" smtClean="0">
                <a:latin typeface="Times New Roman"/>
                <a:ea typeface="MS Mincho"/>
              </a:rPr>
              <a:t>– </a:t>
            </a:r>
            <a:br>
              <a:rPr lang="ru-RU" sz="1400" dirty="0" smtClean="0">
                <a:latin typeface="Times New Roman"/>
                <a:ea typeface="MS Mincho"/>
              </a:rPr>
            </a:br>
            <a:r>
              <a:rPr lang="ru-RU" sz="1400" dirty="0" smtClean="0">
                <a:latin typeface="Times New Roman"/>
                <a:ea typeface="MS Mincho"/>
              </a:rPr>
              <a:t>«</a:t>
            </a:r>
            <a:r>
              <a:rPr lang="ru-RU" sz="1400" dirty="0">
                <a:latin typeface="Times New Roman"/>
                <a:ea typeface="MS Mincho"/>
              </a:rPr>
              <a:t>Поезд </a:t>
            </a:r>
            <a:r>
              <a:rPr lang="ru-RU" sz="1400" dirty="0" smtClean="0">
                <a:latin typeface="Times New Roman"/>
                <a:ea typeface="MS Mincho"/>
              </a:rPr>
              <a:t>толерантности»</a:t>
            </a:r>
            <a:br>
              <a:rPr lang="ru-RU" sz="1400" dirty="0" smtClean="0">
                <a:latin typeface="Times New Roman"/>
                <a:ea typeface="MS Mincho"/>
              </a:rPr>
            </a:br>
            <a:r>
              <a:rPr lang="ru-RU" sz="1400" b="1" i="1" dirty="0" smtClean="0">
                <a:solidFill>
                  <a:srgbClr val="000000"/>
                </a:solidFill>
                <a:latin typeface="Times New Roman"/>
                <a:ea typeface="MS Mincho"/>
              </a:rPr>
              <a:t>Прогнозируемый</a:t>
            </a:r>
            <a:r>
              <a:rPr lang="ru-RU" sz="1400" dirty="0" smtClean="0">
                <a:solidFill>
                  <a:srgbClr val="000000"/>
                </a:solidFill>
                <a:latin typeface="Times New Roman"/>
                <a:ea typeface="MS Mincho"/>
              </a:rPr>
              <a:t> </a:t>
            </a:r>
            <a:r>
              <a:rPr lang="ru-RU" sz="1400" b="1" i="1" dirty="0">
                <a:solidFill>
                  <a:srgbClr val="000000"/>
                </a:solidFill>
                <a:latin typeface="Times New Roman"/>
                <a:ea typeface="MS Mincho"/>
              </a:rPr>
              <a:t>результат</a:t>
            </a:r>
            <a:r>
              <a:rPr lang="ru-RU" sz="1400" dirty="0">
                <a:solidFill>
                  <a:srgbClr val="000000"/>
                </a:solidFill>
                <a:latin typeface="Times New Roman"/>
                <a:ea typeface="MS Mincho"/>
              </a:rPr>
              <a:t>: </a:t>
            </a:r>
            <a:r>
              <a:rPr lang="ru-RU" sz="1400" dirty="0">
                <a:solidFill>
                  <a:srgbClr val="000000"/>
                </a:solidFill>
                <a:latin typeface="Times New Roman"/>
                <a:ea typeface="Calibri"/>
              </a:rPr>
              <a:t/>
            </a:r>
            <a:br>
              <a:rPr lang="ru-RU" sz="1400" dirty="0">
                <a:solidFill>
                  <a:srgbClr val="000000"/>
                </a:solidFill>
                <a:latin typeface="Times New Roman"/>
                <a:ea typeface="Calibri"/>
              </a:rPr>
            </a:br>
            <a:r>
              <a:rPr lang="ru-RU" sz="1200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Формирование  у учащихся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навыков этнической толерантности,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как важнейших ценностей современного </a:t>
            </a:r>
            <a:r>
              <a:rPr lang="ru-RU" sz="1200" dirty="0" smtClean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общества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400" b="1" i="1" dirty="0">
                <a:solidFill>
                  <a:srgbClr val="000000"/>
                </a:solidFill>
                <a:latin typeface="Times New Roman"/>
                <a:ea typeface="MS Mincho"/>
              </a:rPr>
              <a:t>Сроки:</a:t>
            </a:r>
            <a:r>
              <a:rPr lang="ru-RU" sz="1400" dirty="0">
                <a:solidFill>
                  <a:srgbClr val="000000"/>
                </a:solidFill>
                <a:latin typeface="Times New Roman"/>
                <a:ea typeface="MS Mincho"/>
              </a:rPr>
              <a:t> </a:t>
            </a:r>
            <a:r>
              <a:rPr lang="ru-RU" sz="1400" dirty="0" smtClean="0">
                <a:solidFill>
                  <a:srgbClr val="000000"/>
                </a:solidFill>
                <a:latin typeface="Times New Roman"/>
                <a:ea typeface="MS Mincho"/>
              </a:rPr>
              <a:t>декабрь 2018 – апрель  2019 </a:t>
            </a:r>
            <a:r>
              <a:rPr lang="ru-RU" sz="1400" dirty="0">
                <a:solidFill>
                  <a:srgbClr val="000000"/>
                </a:solidFill>
                <a:latin typeface="Times New Roman"/>
                <a:ea typeface="MS Mincho"/>
              </a:rPr>
              <a:t>года</a:t>
            </a:r>
            <a:r>
              <a:rPr lang="ru-RU" sz="1400" dirty="0">
                <a:solidFill>
                  <a:srgbClr val="000000"/>
                </a:solidFill>
                <a:latin typeface="Times New Roman"/>
                <a:ea typeface="Calibri"/>
              </a:rPr>
              <a:t/>
            </a:r>
            <a:br>
              <a:rPr lang="ru-RU" sz="1400" dirty="0">
                <a:solidFill>
                  <a:srgbClr val="000000"/>
                </a:solidFill>
                <a:latin typeface="Times New Roman"/>
                <a:ea typeface="Calibri"/>
              </a:rPr>
            </a:b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1890713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4637022"/>
              </p:ext>
            </p:extLst>
          </p:nvPr>
        </p:nvGraphicFramePr>
        <p:xfrm>
          <a:off x="251520" y="2276872"/>
          <a:ext cx="8109232" cy="38404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32846"/>
                <a:gridCol w="3121346"/>
                <a:gridCol w="2027520"/>
                <a:gridCol w="2027520"/>
              </a:tblGrid>
              <a:tr h="3035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№ п/п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8191" marR="5819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Мероприятия,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содержание деятельности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8191" marR="5819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Состав участников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8191" marR="5819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Ответственные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8191" marR="58191" marT="0" marB="0"/>
                </a:tc>
              </a:tr>
              <a:tr h="32248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8191" marR="5819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Реализация социального проекта  «Поезд толерантности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включает в себя: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Маршрут поезда:</a:t>
                      </a:r>
                    </a:p>
                    <a:p>
                      <a:pPr marL="171450" indent="-171450"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Станция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«Конкурс социальных роликов «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Многоликая 6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школа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»;</a:t>
                      </a:r>
                    </a:p>
                    <a:p>
                      <a:pPr marL="171450" indent="-171450"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Станция</a:t>
                      </a:r>
                      <a:r>
                        <a:rPr lang="ru-RU" sz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«Благотворительная акция «Тёплый день»;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Станция мастер-классов «Разноцветный мир» (мастер-классы по изготовлению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этнокукол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глинотворчество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Станция: «Праздник национального танца».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Конкурс хоровой песни разных народов «Цветной мир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Модный</a:t>
                      </a:r>
                      <a:r>
                        <a:rPr lang="ru-RU" sz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показ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национальной одежды.</a:t>
                      </a:r>
                    </a:p>
                    <a:p>
                      <a:pPr marL="171450" indent="-171450"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Станция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Фотосушка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ru-RU" sz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Семейный национальный колорит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».</a:t>
                      </a:r>
                    </a:p>
                    <a:p>
                      <a:pPr marL="171450" indent="-171450"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Участие в городских проектах</a:t>
                      </a:r>
                      <a:r>
                        <a:rPr lang="ru-RU" sz="1200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и мероприятиях по толерантности социальных партнёров.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8191" marR="5819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Участники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проекта:</a:t>
                      </a:r>
                      <a:r>
                        <a:rPr lang="ru-RU" sz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учащиеся (1-11 класс);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педагоги, родители, общественность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8191" marR="5819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Руководители Проекта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8191" marR="58191" marT="0" marB="0"/>
                </a:tc>
              </a:tr>
            </a:tbl>
          </a:graphicData>
        </a:graphic>
      </p:graphicFrame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044" y="3501008"/>
            <a:ext cx="3024336" cy="2265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04539"/>
            <a:ext cx="1944216" cy="1527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59845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4" y="29225"/>
            <a:ext cx="1789170" cy="199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299" y="5261542"/>
            <a:ext cx="2173381" cy="1596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281" y="32057"/>
            <a:ext cx="1854821" cy="1753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344" y="29225"/>
            <a:ext cx="1651233" cy="1102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796" y="1131820"/>
            <a:ext cx="2020406" cy="1133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477" y="5563880"/>
            <a:ext cx="1655745" cy="1311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145" y="5375219"/>
            <a:ext cx="1804864" cy="1203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4" y="3952545"/>
            <a:ext cx="2268537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1" r="17553" b="6372"/>
          <a:stretch/>
        </p:blipFill>
        <p:spPr bwMode="auto">
          <a:xfrm>
            <a:off x="4480612" y="3886623"/>
            <a:ext cx="2063050" cy="1459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2" t="44566" r="4903"/>
          <a:stretch/>
        </p:blipFill>
        <p:spPr bwMode="auto">
          <a:xfrm>
            <a:off x="3726344" y="2328822"/>
            <a:ext cx="2998395" cy="1493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5" name="Picture 17" descr="C:\Users\Каб22_1\Desktop\Началка Толератность\2А класс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101" y="3824949"/>
            <a:ext cx="2154890" cy="1436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6189" b="26373"/>
          <a:stretch/>
        </p:blipFill>
        <p:spPr bwMode="auto">
          <a:xfrm>
            <a:off x="6918118" y="2020887"/>
            <a:ext cx="2174043" cy="1272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535096" y="6455114"/>
            <a:ext cx="15899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rgbClr val="002060"/>
                </a:solidFill>
              </a:rPr>
              <a:t>Пасхальные мотивы</a:t>
            </a:r>
            <a:endParaRPr lang="ru-RU" sz="10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11870" y="6578224"/>
            <a:ext cx="15314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rgbClr val="002060"/>
                </a:solidFill>
              </a:rPr>
              <a:t>«Ангел доброты»</a:t>
            </a:r>
            <a:endParaRPr lang="ru-RU" sz="1000" b="1" dirty="0">
              <a:solidFill>
                <a:srgbClr val="002060"/>
              </a:solidFill>
            </a:endParaRPr>
          </a:p>
        </p:txBody>
      </p:sp>
      <p:pic>
        <p:nvPicPr>
          <p:cNvPr id="2061" name="Picture 1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5"/>
          <a:stretch/>
        </p:blipFill>
        <p:spPr bwMode="auto">
          <a:xfrm>
            <a:off x="1804134" y="1785069"/>
            <a:ext cx="1922210" cy="2037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4964" y="3746246"/>
            <a:ext cx="18517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solidFill>
                  <a:srgbClr val="002060"/>
                </a:solidFill>
              </a:rPr>
              <a:t>Шедевры семейной кухни</a:t>
            </a:r>
            <a:endParaRPr lang="ru-RU" sz="10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52120" y="2132856"/>
            <a:ext cx="16140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rgbClr val="002060"/>
                </a:solidFill>
              </a:rPr>
              <a:t>Все краски Ямала</a:t>
            </a:r>
            <a:endParaRPr lang="ru-RU" sz="1000" b="1" dirty="0">
              <a:solidFill>
                <a:srgbClr val="002060"/>
              </a:solidFill>
            </a:endParaRPr>
          </a:p>
        </p:txBody>
      </p:sp>
      <p:pic>
        <p:nvPicPr>
          <p:cNvPr id="2071" name="Picture 2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662" y="32211"/>
            <a:ext cx="1085088" cy="1532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4" name="Picture 26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920" y="3259625"/>
            <a:ext cx="2304256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577" y="6296"/>
            <a:ext cx="1166085" cy="1558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84" y="0"/>
            <a:ext cx="1535524" cy="1308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5744202" y="1308396"/>
            <a:ext cx="33479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000" b="1" dirty="0" smtClean="0">
              <a:solidFill>
                <a:srgbClr val="0C788E"/>
              </a:solidFill>
            </a:endParaRPr>
          </a:p>
          <a:p>
            <a:pPr lvl="0"/>
            <a:r>
              <a:rPr lang="ru-RU" sz="2000" b="1" dirty="0" smtClean="0">
                <a:solidFill>
                  <a:srgbClr val="0C788E"/>
                </a:solidFill>
              </a:rPr>
              <a:t>МНОГОЛИКАЯ 6  </a:t>
            </a:r>
            <a:r>
              <a:rPr lang="ru-RU" sz="2000" b="1" dirty="0">
                <a:solidFill>
                  <a:srgbClr val="0C788E"/>
                </a:solidFill>
              </a:rPr>
              <a:t>ШКОЛА </a:t>
            </a:r>
          </a:p>
        </p:txBody>
      </p:sp>
      <p:pic>
        <p:nvPicPr>
          <p:cNvPr id="2075" name="Picture 27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1" t="8725"/>
          <a:stretch/>
        </p:blipFill>
        <p:spPr bwMode="auto">
          <a:xfrm>
            <a:off x="70249" y="5470195"/>
            <a:ext cx="2103265" cy="135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9" name="Picture 21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030" y="5600121"/>
            <a:ext cx="1908175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0887"/>
            <a:ext cx="2036813" cy="1689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6317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5730</TotalTime>
  <Words>869</Words>
  <Application>Microsoft Office PowerPoint</Application>
  <PresentationFormat>Экран (4:3)</PresentationFormat>
  <Paragraphs>144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Diseño predeterminado</vt:lpstr>
      <vt:lpstr>Социокультурный проект</vt:lpstr>
      <vt:lpstr>           </vt:lpstr>
      <vt:lpstr>Презентация PowerPoint</vt:lpstr>
      <vt:lpstr>Участники проекта, социальные партнёры </vt:lpstr>
      <vt:lpstr> Цель проекта: </vt:lpstr>
      <vt:lpstr> Этапы реализации Проекта: </vt:lpstr>
      <vt:lpstr>      I этап: ПОДГОТОВИТЕЛЬНЫЙ Цель:  Координация взаимодействия школы,  семьи и общественности. Прогнозируемый результат:  Мотивационная готовность участников Проекта к совместной деятельности. Сроки: ноябрь 2018 года </vt:lpstr>
      <vt:lpstr>       III этап: ПРАКТИЧЕСКИЙ Цель: Реализация социального проекта –  «Поезд толерантности» Прогнозируемый результат:  Формирование  у учащихся  навыков этнической толерантности,  как важнейших ценностей современного общества Сроки: декабрь 2018 – апрель  2019 года </vt:lpstr>
      <vt:lpstr>Презентация PowerPoint</vt:lpstr>
      <vt:lpstr>Презентация PowerPoint</vt:lpstr>
      <vt:lpstr>         Школа – территория                 сотрудничества и сотворчества </vt:lpstr>
      <vt:lpstr>             IV этап: ЗАКЛЮЧИТЕЛЬНЫЙ                       Цель: Создание положительного имиджа школы.                       Сроки: сентябрь - октябрь  2019 года </vt:lpstr>
      <vt:lpstr>Ожидаемые результаты:</vt:lpstr>
      <vt:lpstr>Презентация PowerPoint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KES</cp:lastModifiedBy>
  <cp:revision>735</cp:revision>
  <dcterms:created xsi:type="dcterms:W3CDTF">2010-05-23T14:28:12Z</dcterms:created>
  <dcterms:modified xsi:type="dcterms:W3CDTF">2019-06-18T17:46:05Z</dcterms:modified>
</cp:coreProperties>
</file>